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3" r:id="rId1"/>
  </p:sldMasterIdLst>
  <p:sldIdLst>
    <p:sldId id="274" r:id="rId2"/>
    <p:sldId id="273" r:id="rId3"/>
    <p:sldId id="258" r:id="rId4"/>
    <p:sldId id="257" r:id="rId5"/>
    <p:sldId id="282" r:id="rId6"/>
    <p:sldId id="268" r:id="rId7"/>
    <p:sldId id="270" r:id="rId8"/>
    <p:sldId id="256" r:id="rId9"/>
    <p:sldId id="275" r:id="rId10"/>
    <p:sldId id="277" r:id="rId11"/>
    <p:sldId id="279" r:id="rId12"/>
    <p:sldId id="280" r:id="rId13"/>
    <p:sldId id="281" r:id="rId14"/>
    <p:sldId id="269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 autoAdjust="0"/>
    <p:restoredTop sz="94660"/>
  </p:normalViewPr>
  <p:slideViewPr>
    <p:cSldViewPr snapToGrid="0">
      <p:cViewPr varScale="1">
        <p:scale>
          <a:sx n="84" d="100"/>
          <a:sy n="84" d="100"/>
        </p:scale>
        <p:origin x="1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623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989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57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123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103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834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847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282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048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2734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90019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952727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3728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1745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50509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979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812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042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5" name="Row Row Row Your Boat Song  Action Songs For Kids  Nursery Rhymes With Actions  Baby Rhymes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3138" y="269875"/>
            <a:ext cx="11237494" cy="5924550"/>
          </a:xfrm>
        </p:spPr>
      </p:pic>
    </p:spTree>
    <p:extLst>
      <p:ext uri="{BB962C8B-B14F-4D97-AF65-F5344CB8AC3E}">
        <p14:creationId xmlns:p14="http://schemas.microsoft.com/office/powerpoint/2010/main" val="395536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71500" y="651510"/>
            <a:ext cx="10995660" cy="601218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23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tardust Adventure" pitchFamily="2" charset="0"/>
              </a:rPr>
              <a:t>Good Morning!</a:t>
            </a:r>
          </a:p>
          <a:p>
            <a:pPr marL="0" indent="0" algn="ctr">
              <a:buNone/>
            </a:pPr>
            <a:r>
              <a:rPr lang="en-US" sz="7600" b="1" cap="none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dreena Script Demo" pitchFamily="2" charset="0"/>
              </a:rPr>
              <a:t>Selamat</a:t>
            </a:r>
            <a:r>
              <a:rPr lang="en-US" sz="76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dreena Script Demo" pitchFamily="2" charset="0"/>
              </a:rPr>
              <a:t> </a:t>
            </a:r>
            <a:r>
              <a:rPr lang="en-US" sz="7600" b="1" cap="none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dreena Script Demo" pitchFamily="2" charset="0"/>
              </a:rPr>
              <a:t>Pagi</a:t>
            </a:r>
            <a:r>
              <a:rPr lang="en-US" sz="76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dreena Script Demo" pitchFamily="2" charset="0"/>
              </a:rPr>
              <a:t>!</a:t>
            </a:r>
          </a:p>
          <a:p>
            <a:pPr marL="0" indent="0" algn="ctr">
              <a:buNone/>
            </a:pPr>
            <a:r>
              <a:rPr lang="en-US" sz="7600" b="1" cap="none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dreena Script Demo" pitchFamily="2" charset="0"/>
              </a:rPr>
              <a:t>Magandang</a:t>
            </a:r>
            <a:r>
              <a:rPr lang="en-US" sz="76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dreena Script Demo" pitchFamily="2" charset="0"/>
              </a:rPr>
              <a:t> </a:t>
            </a:r>
            <a:r>
              <a:rPr lang="en-US" sz="7600" b="1" cap="none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dreena Script Demo" pitchFamily="2" charset="0"/>
              </a:rPr>
              <a:t>Umaga</a:t>
            </a:r>
            <a:r>
              <a:rPr lang="en-US" sz="76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dreena Script Demo" pitchFamily="2" charset="0"/>
              </a:rPr>
              <a:t>!</a:t>
            </a:r>
          </a:p>
          <a:p>
            <a:pPr marL="0" indent="0" algn="ctr">
              <a:buNone/>
            </a:pPr>
            <a:r>
              <a:rPr lang="en-US" sz="10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dreena Script Demo" pitchFamily="2" charset="0"/>
                <a:sym typeface="Wingdings" panose="05000000000000000000" pitchFamily="2" charset="2"/>
              </a:rPr>
              <a:t></a:t>
            </a:r>
            <a:endParaRPr lang="en-US" sz="10400" b="1" cap="none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dreena Script Dem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05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15" y="2314251"/>
            <a:ext cx="3983208" cy="4229123"/>
          </a:xfrm>
        </p:spPr>
      </p:pic>
      <p:sp>
        <p:nvSpPr>
          <p:cNvPr id="2" name="Cloud Callout 1"/>
          <p:cNvSpPr/>
          <p:nvPr/>
        </p:nvSpPr>
        <p:spPr>
          <a:xfrm>
            <a:off x="5157336" y="475849"/>
            <a:ext cx="5707179" cy="4480560"/>
          </a:xfrm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sz="4400" dirty="0">
                <a:solidFill>
                  <a:schemeClr val="tx1"/>
                </a:solidFill>
                <a:latin typeface="Children of the Starlight" pitchFamily="2" charset="0"/>
              </a:rPr>
              <a:t>Listen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400" dirty="0">
                <a:solidFill>
                  <a:schemeClr val="tx1"/>
                </a:solidFill>
                <a:latin typeface="Children of the Starlight" pitchFamily="2" charset="0"/>
              </a:rPr>
              <a:t>Participate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400" dirty="0">
                <a:solidFill>
                  <a:schemeClr val="tx1"/>
                </a:solidFill>
                <a:latin typeface="Children of the Starlight" pitchFamily="2" charset="0"/>
              </a:rPr>
              <a:t>Respect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400" dirty="0">
                <a:solidFill>
                  <a:schemeClr val="tx1"/>
                </a:solidFill>
                <a:latin typeface="Children of the Starlight" pitchFamily="2" charset="0"/>
              </a:rPr>
              <a:t>Learn and have fun!</a:t>
            </a:r>
          </a:p>
        </p:txBody>
      </p:sp>
      <p:sp>
        <p:nvSpPr>
          <p:cNvPr id="3" name="Smiley Face 2"/>
          <p:cNvSpPr/>
          <p:nvPr/>
        </p:nvSpPr>
        <p:spPr>
          <a:xfrm>
            <a:off x="8566485" y="1207346"/>
            <a:ext cx="1191126" cy="1106905"/>
          </a:xfrm>
          <a:prstGeom prst="smileyFac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10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9600" b="1" cap="none" dirty="0">
                <a:solidFill>
                  <a:srgbClr val="C00000"/>
                </a:solidFill>
                <a:latin typeface="Children of the Starlight" pitchFamily="2" charset="0"/>
              </a:rPr>
              <a:t>Learning Objectives</a:t>
            </a:r>
            <a:endParaRPr lang="en-PH" sz="9600" b="1" cap="none" dirty="0">
              <a:solidFill>
                <a:srgbClr val="C00000"/>
              </a:solidFill>
              <a:latin typeface="Children of the Starligh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0832" y="2093495"/>
            <a:ext cx="11233863" cy="3884166"/>
          </a:xfrm>
        </p:spPr>
        <p:txBody>
          <a:bodyPr>
            <a:noAutofit/>
          </a:bodyPr>
          <a:lstStyle/>
          <a:p>
            <a:pPr algn="just"/>
            <a:r>
              <a:rPr lang="en-US" sz="3600" cap="none" dirty="0">
                <a:latin typeface="Century Gothic" panose="020B0502020202020204" pitchFamily="34" charset="0"/>
              </a:rPr>
              <a:t>Through the discovery learning model,  the students are able to understand the three theories about the origin of the Indonesian Ancestors (Yunnan Theory, Theory out of Africa, and </a:t>
            </a:r>
            <a:r>
              <a:rPr lang="en-US" sz="3600" cap="none" dirty="0" err="1">
                <a:latin typeface="Century Gothic" panose="020B0502020202020204" pitchFamily="34" charset="0"/>
              </a:rPr>
              <a:t>Nusantra</a:t>
            </a:r>
            <a:r>
              <a:rPr lang="en-US" sz="3600" cap="none" dirty="0">
                <a:latin typeface="Century Gothic" panose="020B0502020202020204" pitchFamily="34" charset="0"/>
              </a:rPr>
              <a:t> Theory) and their supporting evidences.</a:t>
            </a:r>
            <a:endParaRPr lang="en-PH" sz="3600" cap="none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817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859" y="962018"/>
            <a:ext cx="10396882" cy="1151965"/>
          </a:xfrm>
        </p:spPr>
        <p:txBody>
          <a:bodyPr>
            <a:noAutofit/>
          </a:bodyPr>
          <a:lstStyle/>
          <a:p>
            <a:r>
              <a:rPr lang="en-US" sz="11500" b="1" cap="none" dirty="0">
                <a:solidFill>
                  <a:srgbClr val="00B050"/>
                </a:solidFill>
                <a:latin typeface="Children of the Starlight" pitchFamily="2" charset="0"/>
              </a:rPr>
              <a:t>Jumbled Letters</a:t>
            </a:r>
            <a:endParaRPr lang="en-PH" sz="11500" b="1" cap="none" dirty="0">
              <a:solidFill>
                <a:srgbClr val="00B050"/>
              </a:solidFill>
              <a:latin typeface="Children of the Starligh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30859" y="2358190"/>
            <a:ext cx="10787109" cy="39177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400" b="1" u="sng" dirty="0">
                <a:latin typeface="Century Gothic" panose="020B0502020202020204" pitchFamily="34" charset="0"/>
              </a:rPr>
              <a:t>Directions: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4400" cap="none" dirty="0">
                <a:latin typeface="Century Gothic" panose="020B0502020202020204" pitchFamily="34" charset="0"/>
              </a:rPr>
              <a:t>The objective of the game is to </a:t>
            </a:r>
            <a:r>
              <a:rPr lang="en-US" sz="4400" b="1" cap="none" dirty="0">
                <a:latin typeface="Century Gothic" panose="020B0502020202020204" pitchFamily="34" charset="0"/>
              </a:rPr>
              <a:t>rearrange </a:t>
            </a:r>
            <a:r>
              <a:rPr lang="en-US" sz="4400" cap="none" dirty="0">
                <a:latin typeface="Century Gothic" panose="020B0502020202020204" pitchFamily="34" charset="0"/>
              </a:rPr>
              <a:t>or </a:t>
            </a:r>
            <a:r>
              <a:rPr lang="en-US" sz="4400" b="1" cap="none" dirty="0">
                <a:latin typeface="Century Gothic" panose="020B0502020202020204" pitchFamily="34" charset="0"/>
              </a:rPr>
              <a:t>unscramble </a:t>
            </a:r>
            <a:r>
              <a:rPr lang="en-US" sz="4400" cap="none" dirty="0">
                <a:latin typeface="Century Gothic" panose="020B0502020202020204" pitchFamily="34" charset="0"/>
              </a:rPr>
              <a:t>the letters to form a </a:t>
            </a:r>
            <a:r>
              <a:rPr lang="en-US" sz="4400" b="1" cap="none" dirty="0">
                <a:latin typeface="Century Gothic" panose="020B0502020202020204" pitchFamily="34" charset="0"/>
              </a:rPr>
              <a:t>word</a:t>
            </a:r>
            <a:r>
              <a:rPr lang="en-US" sz="4400" cap="none" dirty="0">
                <a:latin typeface="Century Gothic" panose="020B0502020202020204" pitchFamily="34" charset="0"/>
              </a:rPr>
              <a:t> in the carton.</a:t>
            </a:r>
          </a:p>
        </p:txBody>
      </p:sp>
    </p:spTree>
    <p:extLst>
      <p:ext uri="{BB962C8B-B14F-4D97-AF65-F5344CB8AC3E}">
        <p14:creationId xmlns:p14="http://schemas.microsoft.com/office/powerpoint/2010/main" val="1760022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859" y="962018"/>
            <a:ext cx="10396882" cy="1151965"/>
          </a:xfrm>
        </p:spPr>
        <p:txBody>
          <a:bodyPr>
            <a:noAutofit/>
          </a:bodyPr>
          <a:lstStyle/>
          <a:p>
            <a:r>
              <a:rPr lang="en-US" sz="11500" b="1" cap="none" dirty="0">
                <a:solidFill>
                  <a:srgbClr val="00B050"/>
                </a:solidFill>
                <a:latin typeface="Children of the Starlight" pitchFamily="2" charset="0"/>
              </a:rPr>
              <a:t>Matching Type</a:t>
            </a:r>
            <a:endParaRPr lang="en-PH" sz="11500" b="1" cap="none" dirty="0">
              <a:solidFill>
                <a:srgbClr val="00B050"/>
              </a:solidFill>
              <a:latin typeface="Children of the Starligh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30859" y="2358190"/>
            <a:ext cx="10787109" cy="39177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400" b="1" u="sng" dirty="0">
                <a:latin typeface="Century Gothic" panose="020B0502020202020204" pitchFamily="34" charset="0"/>
              </a:rPr>
              <a:t>Directions: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4400" cap="none" dirty="0">
                <a:latin typeface="Century Gothic" panose="020B0502020202020204" pitchFamily="34" charset="0"/>
              </a:rPr>
              <a:t>Match column A to column B.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4400" cap="none" dirty="0">
                <a:latin typeface="Century Gothic" panose="020B0502020202020204" pitchFamily="34" charset="0"/>
              </a:rPr>
              <a:t>Define the words.</a:t>
            </a:r>
          </a:p>
        </p:txBody>
      </p:sp>
    </p:spTree>
    <p:extLst>
      <p:ext uri="{BB962C8B-B14F-4D97-AF65-F5344CB8AC3E}">
        <p14:creationId xmlns:p14="http://schemas.microsoft.com/office/powerpoint/2010/main" val="1932744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3775" y="192505"/>
            <a:ext cx="10364451" cy="1495659"/>
          </a:xfrm>
        </p:spPr>
        <p:txBody>
          <a:bodyPr>
            <a:normAutofit/>
          </a:bodyPr>
          <a:lstStyle/>
          <a:p>
            <a:r>
              <a:rPr lang="en-PH" sz="8800" b="1" cap="none" dirty="0">
                <a:solidFill>
                  <a:srgbClr val="7030A0"/>
                </a:solidFill>
                <a:latin typeface="Children of the Starlight" pitchFamily="2" charset="0"/>
              </a:rPr>
              <a:t>Form a Question…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1688163"/>
            <a:ext cx="10680860" cy="2435716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633" y="4147059"/>
            <a:ext cx="3907261" cy="25161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4147059"/>
            <a:ext cx="2714142" cy="25161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584" y="4147059"/>
            <a:ext cx="3514077" cy="251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95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7485" y="1227222"/>
            <a:ext cx="9755187" cy="376588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0" cap="none" dirty="0">
                <a:solidFill>
                  <a:srgbClr val="002060"/>
                </a:solidFill>
                <a:latin typeface="Stardust Adventure" pitchFamily="2" charset="0"/>
              </a:rPr>
              <a:t>Theories About the Origin of Indonesian People</a:t>
            </a:r>
            <a:endParaRPr lang="en-PH" sz="10000" cap="none" dirty="0">
              <a:solidFill>
                <a:srgbClr val="002060"/>
              </a:solidFill>
              <a:latin typeface="Stardust Adventur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541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3878" y="161317"/>
            <a:ext cx="10364451" cy="1596177"/>
          </a:xfrm>
        </p:spPr>
        <p:txBody>
          <a:bodyPr>
            <a:normAutofit/>
          </a:bodyPr>
          <a:lstStyle/>
          <a:p>
            <a:r>
              <a:rPr lang="en-US" sz="9600" b="1" cap="none" dirty="0">
                <a:solidFill>
                  <a:srgbClr val="00B050"/>
                </a:solidFill>
                <a:latin typeface="Children of the Starlight" pitchFamily="2" charset="0"/>
              </a:rPr>
              <a:t>Think &amp; Share</a:t>
            </a:r>
            <a:endParaRPr lang="en-PH" sz="9600" b="1" cap="none" dirty="0">
              <a:solidFill>
                <a:srgbClr val="00B050"/>
              </a:solidFill>
              <a:latin typeface="Children of the Starligh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09071" y="1757494"/>
            <a:ext cx="11454063" cy="48959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b="1" u="sng" dirty="0">
                <a:latin typeface="Century Gothic" panose="020B0502020202020204" pitchFamily="34" charset="0"/>
              </a:rPr>
              <a:t>DIRECTIONS:</a:t>
            </a:r>
          </a:p>
          <a:p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cap="none" dirty="0">
                <a:latin typeface="Century Gothic" panose="020B0502020202020204" pitchFamily="34" charset="0"/>
              </a:rPr>
              <a:t>You will be divided into groups with 5-6 members in each group.</a:t>
            </a:r>
          </a:p>
          <a:p>
            <a:r>
              <a:rPr lang="en-US" sz="3200" cap="none" dirty="0">
                <a:latin typeface="Century Gothic" panose="020B0502020202020204" pitchFamily="34" charset="0"/>
              </a:rPr>
              <a:t>Each group will answer the following questions and later on present it in  front of the class.</a:t>
            </a:r>
          </a:p>
          <a:p>
            <a:r>
              <a:rPr lang="en-US" sz="3200" cap="none" dirty="0">
                <a:latin typeface="Century Gothic" panose="020B0502020202020204" pitchFamily="34" charset="0"/>
              </a:rPr>
              <a:t>You are given 15 minutes to prepare and answer the questions.</a:t>
            </a:r>
          </a:p>
        </p:txBody>
      </p:sp>
    </p:spTree>
    <p:extLst>
      <p:ext uri="{BB962C8B-B14F-4D97-AF65-F5344CB8AC3E}">
        <p14:creationId xmlns:p14="http://schemas.microsoft.com/office/powerpoint/2010/main" val="4170432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82" y="654611"/>
            <a:ext cx="10364451" cy="1596177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tx2"/>
                </a:solidFill>
                <a:latin typeface="Adreena Script Demo" pitchFamily="2" charset="0"/>
              </a:rPr>
              <a:t>Group Guide questions:</a:t>
            </a:r>
            <a:endParaRPr lang="en-PH" sz="4400" b="1" dirty="0">
              <a:solidFill>
                <a:schemeClr val="tx2"/>
              </a:solidFill>
              <a:latin typeface="Adreena Script Demo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3639" y="2033336"/>
            <a:ext cx="11110739" cy="4161401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600" cap="none" dirty="0">
                <a:latin typeface="Century Gothic" panose="020B0502020202020204" pitchFamily="34" charset="0"/>
              </a:rPr>
              <a:t>Explain </a:t>
            </a:r>
            <a:r>
              <a:rPr lang="en-US" sz="3600" b="1" u="sng" cap="none" dirty="0">
                <a:latin typeface="Century Gothic" panose="020B0502020202020204" pitchFamily="34" charset="0"/>
              </a:rPr>
              <a:t>Yunnan Theory </a:t>
            </a:r>
            <a:r>
              <a:rPr lang="en-US" sz="3600" cap="none" dirty="0">
                <a:latin typeface="Century Gothic" panose="020B0502020202020204" pitchFamily="34" charset="0"/>
              </a:rPr>
              <a:t>and cite its evidences.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cap="none" dirty="0">
                <a:latin typeface="Century Gothic" panose="020B0502020202020204" pitchFamily="34" charset="0"/>
              </a:rPr>
              <a:t>Explain </a:t>
            </a:r>
            <a:r>
              <a:rPr lang="en-US" sz="3600" b="1" u="sng" cap="none" dirty="0">
                <a:latin typeface="Century Gothic" panose="020B0502020202020204" pitchFamily="34" charset="0"/>
              </a:rPr>
              <a:t>Out of Africa Theory </a:t>
            </a:r>
            <a:r>
              <a:rPr lang="en-US" sz="3600" cap="none" dirty="0">
                <a:latin typeface="Century Gothic" panose="020B0502020202020204" pitchFamily="34" charset="0"/>
              </a:rPr>
              <a:t>and cite its evidences.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cap="none" dirty="0">
                <a:latin typeface="Century Gothic" panose="020B0502020202020204" pitchFamily="34" charset="0"/>
              </a:rPr>
              <a:t>Explain </a:t>
            </a:r>
            <a:r>
              <a:rPr lang="en-US" sz="3600" b="1" u="sng" cap="none" dirty="0">
                <a:latin typeface="Century Gothic" panose="020B0502020202020204" pitchFamily="34" charset="0"/>
              </a:rPr>
              <a:t>Nusantara Theory </a:t>
            </a:r>
            <a:r>
              <a:rPr lang="en-US" sz="3600" cap="none" dirty="0">
                <a:latin typeface="Century Gothic" panose="020B0502020202020204" pitchFamily="34" charset="0"/>
              </a:rPr>
              <a:t>and cite its evidences.</a:t>
            </a:r>
          </a:p>
        </p:txBody>
      </p:sp>
    </p:spTree>
    <p:extLst>
      <p:ext uri="{BB962C8B-B14F-4D97-AF65-F5344CB8AC3E}">
        <p14:creationId xmlns:p14="http://schemas.microsoft.com/office/powerpoint/2010/main" val="4000154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892" y="101158"/>
            <a:ext cx="11110739" cy="1523105"/>
          </a:xfrm>
        </p:spPr>
        <p:txBody>
          <a:bodyPr>
            <a:normAutofit/>
          </a:bodyPr>
          <a:lstStyle/>
          <a:p>
            <a:r>
              <a:rPr lang="en-US" sz="8800" b="1" cap="none" dirty="0">
                <a:solidFill>
                  <a:srgbClr val="C00000"/>
                </a:solidFill>
                <a:latin typeface="Children of the Starlight" pitchFamily="2" charset="0"/>
              </a:rPr>
              <a:t>Individual Guide Questions:</a:t>
            </a:r>
            <a:endParaRPr lang="en-PH" sz="8800" b="1" cap="none" dirty="0">
              <a:solidFill>
                <a:srgbClr val="C00000"/>
              </a:solidFill>
              <a:latin typeface="Children of the Starligh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59892" y="1624263"/>
            <a:ext cx="11110739" cy="4920916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b="1" cap="none" dirty="0">
                <a:latin typeface="Century Gothic" panose="020B0502020202020204" pitchFamily="34" charset="0"/>
              </a:rPr>
              <a:t>Among the three theories, what theory does convince you? Cite evidences.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cap="none" dirty="0">
                <a:latin typeface="Century Gothic" panose="020B0502020202020204" pitchFamily="34" charset="0"/>
              </a:rPr>
              <a:t>What theory do you think is not the origin of the Indonesian ancestors? Why?</a:t>
            </a:r>
          </a:p>
          <a:p>
            <a:pPr marL="0" indent="0">
              <a:buNone/>
            </a:pPr>
            <a:r>
              <a:rPr lang="en-US" sz="2800" b="1" cap="none" dirty="0">
                <a:latin typeface="Century Gothic" panose="020B0502020202020204" pitchFamily="34" charset="0"/>
              </a:rPr>
              <a:t>3. If you were to create a new theory about the origin of the Indonesian people, what would it be?</a:t>
            </a:r>
          </a:p>
          <a:p>
            <a:pPr marL="0" indent="0">
              <a:buNone/>
            </a:pPr>
            <a:r>
              <a:rPr lang="en-US" sz="2800" b="1" cap="none" dirty="0">
                <a:latin typeface="Century Gothic" panose="020B0502020202020204" pitchFamily="34" charset="0"/>
              </a:rPr>
              <a:t>	a.	Where are the traces of the origins?</a:t>
            </a:r>
          </a:p>
          <a:p>
            <a:pPr marL="0" indent="0">
              <a:buNone/>
            </a:pPr>
            <a:r>
              <a:rPr lang="en-US" sz="2800" b="1" cap="none" dirty="0">
                <a:latin typeface="Century Gothic" panose="020B0502020202020204" pitchFamily="34" charset="0"/>
              </a:rPr>
              <a:t>	b.	What are the evidences?</a:t>
            </a:r>
          </a:p>
          <a:p>
            <a:pPr marL="457200" indent="-457200">
              <a:buFont typeface="+mj-lt"/>
              <a:buAutoNum type="arabicPeriod"/>
            </a:pPr>
            <a:endParaRPr lang="en-US" sz="2800" cap="none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602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0789" y="2367092"/>
            <a:ext cx="11682664" cy="342410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6600" dirty="0">
                <a:solidFill>
                  <a:schemeClr val="accent1">
                    <a:lumMod val="75000"/>
                  </a:schemeClr>
                </a:solidFill>
                <a:latin typeface="Children of the Starlight" pitchFamily="2" charset="0"/>
              </a:rPr>
              <a:t>Thank  You!</a:t>
            </a:r>
          </a:p>
        </p:txBody>
      </p:sp>
    </p:spTree>
    <p:extLst>
      <p:ext uri="{BB962C8B-B14F-4D97-AF65-F5344CB8AC3E}">
        <p14:creationId xmlns:p14="http://schemas.microsoft.com/office/powerpoint/2010/main" val="382886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7485" y="1227222"/>
            <a:ext cx="9755187" cy="376588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0" cap="none" dirty="0">
                <a:solidFill>
                  <a:srgbClr val="002060"/>
                </a:solidFill>
                <a:latin typeface="Stardust Adventure" pitchFamily="2" charset="0"/>
              </a:rPr>
              <a:t>Theories About the Origin of Indonesian People</a:t>
            </a:r>
            <a:endParaRPr lang="en-PH" sz="10000" cap="none" dirty="0">
              <a:solidFill>
                <a:srgbClr val="002060"/>
              </a:solidFill>
              <a:latin typeface="Stardust Adventur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315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680" y="233506"/>
            <a:ext cx="10364451" cy="1596177"/>
          </a:xfrm>
        </p:spPr>
        <p:txBody>
          <a:bodyPr>
            <a:normAutofit/>
          </a:bodyPr>
          <a:lstStyle/>
          <a:p>
            <a:r>
              <a:rPr lang="en-US" sz="8000" cap="none" dirty="0">
                <a:solidFill>
                  <a:srgbClr val="C00000"/>
                </a:solidFill>
                <a:latin typeface="Children of the Starlight" pitchFamily="2" charset="0"/>
              </a:rPr>
              <a:t>1. Yunnan Theory</a:t>
            </a:r>
            <a:endParaRPr lang="en-PH" sz="8000" cap="none" dirty="0">
              <a:solidFill>
                <a:srgbClr val="C00000"/>
              </a:solidFill>
              <a:latin typeface="Children of the Starligh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77680" y="2176521"/>
            <a:ext cx="4368832" cy="3738968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3200" dirty="0">
                <a:latin typeface="Century Gothic" panose="020B0502020202020204" pitchFamily="34" charset="0"/>
              </a:rPr>
              <a:t>A. </a:t>
            </a:r>
            <a:r>
              <a:rPr lang="en-US" sz="3200" dirty="0" err="1">
                <a:latin typeface="Century Gothic" panose="020B0502020202020204" pitchFamily="34" charset="0"/>
              </a:rPr>
              <a:t>negritos</a:t>
            </a:r>
            <a:endParaRPr lang="en-US" sz="32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3200" dirty="0">
                <a:latin typeface="Century Gothic" panose="020B0502020202020204" pitchFamily="34" charset="0"/>
              </a:rPr>
              <a:t>B. </a:t>
            </a:r>
            <a:r>
              <a:rPr lang="en-US" sz="3200" dirty="0" err="1">
                <a:latin typeface="Century Gothic" panose="020B0502020202020204" pitchFamily="34" charset="0"/>
              </a:rPr>
              <a:t>malay</a:t>
            </a:r>
            <a:r>
              <a:rPr lang="en-US" sz="3200" dirty="0">
                <a:latin typeface="Century Gothic" panose="020B0502020202020204" pitchFamily="34" charset="0"/>
              </a:rPr>
              <a:t> proto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3200" dirty="0">
                <a:latin typeface="Century Gothic" panose="020B0502020202020204" pitchFamily="34" charset="0"/>
              </a:rPr>
              <a:t>C. </a:t>
            </a:r>
            <a:r>
              <a:rPr lang="en-US" sz="3200" dirty="0" err="1">
                <a:latin typeface="Century Gothic" panose="020B0502020202020204" pitchFamily="34" charset="0"/>
              </a:rPr>
              <a:t>Deutro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malay</a:t>
            </a:r>
            <a:endParaRPr lang="en-PH" sz="32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909" y="4277032"/>
            <a:ext cx="4086934" cy="18948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484" y="4277032"/>
            <a:ext cx="2552425" cy="22466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411" y="2083085"/>
            <a:ext cx="4086933" cy="219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927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800" cap="none" dirty="0">
                <a:solidFill>
                  <a:srgbClr val="C00000"/>
                </a:solidFill>
                <a:latin typeface="Children of the Starlight" pitchFamily="2" charset="0"/>
              </a:rPr>
              <a:t>2. Theory of Out of Africa</a:t>
            </a:r>
            <a:endParaRPr lang="en-PH" sz="8800" cap="none" dirty="0">
              <a:solidFill>
                <a:srgbClr val="C00000"/>
              </a:solidFill>
              <a:latin typeface="Children of the Starlight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175" y="2366963"/>
            <a:ext cx="4565649" cy="3424237"/>
          </a:xfrm>
        </p:spPr>
      </p:pic>
    </p:spTree>
    <p:extLst>
      <p:ext uri="{BB962C8B-B14F-4D97-AF65-F5344CB8AC3E}">
        <p14:creationId xmlns:p14="http://schemas.microsoft.com/office/powerpoint/2010/main" val="487595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49" y="1955827"/>
            <a:ext cx="10364451" cy="1596177"/>
          </a:xfrm>
        </p:spPr>
        <p:txBody>
          <a:bodyPr>
            <a:normAutofit/>
          </a:bodyPr>
          <a:lstStyle/>
          <a:p>
            <a:r>
              <a:rPr lang="en-US" sz="9600" cap="none" dirty="0">
                <a:solidFill>
                  <a:srgbClr val="C00000"/>
                </a:solidFill>
                <a:latin typeface="Children of the Starlight" pitchFamily="2" charset="0"/>
              </a:rPr>
              <a:t>3. Nusantara Theory</a:t>
            </a:r>
            <a:endParaRPr lang="en-PH" sz="9600" cap="none" dirty="0">
              <a:solidFill>
                <a:srgbClr val="C00000"/>
              </a:solidFill>
              <a:latin typeface="Children of the Starligh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28385475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502</TotalTime>
  <Words>273</Words>
  <Application>Microsoft Office PowerPoint</Application>
  <PresentationFormat>Widescreen</PresentationFormat>
  <Paragraphs>42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Adreena Script Demo</vt:lpstr>
      <vt:lpstr>Arial</vt:lpstr>
      <vt:lpstr>Century Gothic</vt:lpstr>
      <vt:lpstr>Children of the Starlight</vt:lpstr>
      <vt:lpstr>Stardust Adventure</vt:lpstr>
      <vt:lpstr>Tw Cen MT</vt:lpstr>
      <vt:lpstr>Wingdings</vt:lpstr>
      <vt:lpstr>Droplet</vt:lpstr>
      <vt:lpstr>PowerPoint Presentation</vt:lpstr>
      <vt:lpstr>PowerPoint Presentation</vt:lpstr>
      <vt:lpstr>PowerPoint Presentation</vt:lpstr>
      <vt:lpstr>Learning Objectives</vt:lpstr>
      <vt:lpstr>Jumbled Letters</vt:lpstr>
      <vt:lpstr>Matching Type</vt:lpstr>
      <vt:lpstr>Form a Question…</vt:lpstr>
      <vt:lpstr>Theories About the Origin of Indonesian People</vt:lpstr>
      <vt:lpstr>Think &amp; Share</vt:lpstr>
      <vt:lpstr>Group Guide questions:</vt:lpstr>
      <vt:lpstr>Individual Guide Questions:</vt:lpstr>
      <vt:lpstr>PowerPoint Presentation</vt:lpstr>
      <vt:lpstr>Theories About the Origin of Indonesian People</vt:lpstr>
      <vt:lpstr>1. Yunnan Theory</vt:lpstr>
      <vt:lpstr>2. Theory of Out of Africa</vt:lpstr>
      <vt:lpstr>3. Nusantara Theory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JC Jean Bajo</dc:creator>
  <cp:lastModifiedBy>user</cp:lastModifiedBy>
  <cp:revision>50</cp:revision>
  <dcterms:created xsi:type="dcterms:W3CDTF">2019-09-09T11:14:16Z</dcterms:created>
  <dcterms:modified xsi:type="dcterms:W3CDTF">2019-09-10T12:45:01Z</dcterms:modified>
</cp:coreProperties>
</file>