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3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8" r:id="rId2"/>
    <p:sldId id="367" r:id="rId3"/>
    <p:sldId id="382" r:id="rId4"/>
    <p:sldId id="361" r:id="rId5"/>
    <p:sldId id="363" r:id="rId6"/>
    <p:sldId id="369" r:id="rId7"/>
    <p:sldId id="383" r:id="rId8"/>
    <p:sldId id="370" r:id="rId9"/>
    <p:sldId id="362" r:id="rId10"/>
    <p:sldId id="385" r:id="rId11"/>
    <p:sldId id="384" r:id="rId12"/>
    <p:sldId id="372" r:id="rId13"/>
    <p:sldId id="364" r:id="rId14"/>
    <p:sldId id="373" r:id="rId15"/>
    <p:sldId id="374" r:id="rId16"/>
    <p:sldId id="375" r:id="rId17"/>
    <p:sldId id="376" r:id="rId18"/>
    <p:sldId id="380" r:id="rId19"/>
    <p:sldId id="381" r:id="rId20"/>
    <p:sldId id="366" r:id="rId2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68" d="100"/>
          <a:sy n="68" d="100"/>
        </p:scale>
        <p:origin x="144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066415" y="461899"/>
            <a:ext cx="301117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2109" y="192150"/>
            <a:ext cx="7999780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261"/>
            <a:ext cx="8072119" cy="4026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7999780" cy="4419600"/>
          </a:xfrm>
        </p:spPr>
        <p:txBody>
          <a:bodyPr>
            <a:noAutofit/>
          </a:bodyPr>
          <a:lstStyle/>
          <a:p>
            <a:pPr algn="ctr"/>
            <a:r>
              <a:rPr lang="en-US" sz="13800" b="1" dirty="0">
                <a:solidFill>
                  <a:srgbClr val="002060"/>
                </a:solidFill>
                <a:latin typeface="Children of the Starlight" pitchFamily="2" charset="0"/>
              </a:rPr>
              <a:t>Good Morning!</a:t>
            </a:r>
            <a:br>
              <a:rPr lang="en-US" sz="13800" b="1" dirty="0">
                <a:solidFill>
                  <a:srgbClr val="002060"/>
                </a:solidFill>
                <a:latin typeface="Children of the Starlight" pitchFamily="2" charset="0"/>
              </a:rPr>
            </a:br>
            <a:r>
              <a:rPr lang="en-US" sz="13800" b="1" dirty="0">
                <a:solidFill>
                  <a:srgbClr val="002060"/>
                </a:solidFill>
                <a:latin typeface="Children of the Starlight" pitchFamily="2" charset="0"/>
                <a:sym typeface="Wingdings" panose="05000000000000000000" pitchFamily="2" charset="2"/>
              </a:rPr>
              <a:t></a:t>
            </a:r>
            <a:endParaRPr lang="en-PH" sz="13800" b="1" dirty="0">
              <a:solidFill>
                <a:srgbClr val="002060"/>
              </a:solidFill>
              <a:latin typeface="Children of the Star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957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109" y="355937"/>
            <a:ext cx="7999780" cy="1015663"/>
          </a:xfrm>
        </p:spPr>
        <p:txBody>
          <a:bodyPr/>
          <a:lstStyle/>
          <a:p>
            <a:pPr algn="ctr"/>
            <a:r>
              <a:rPr lang="en-US" sz="6600" b="1" dirty="0">
                <a:latin typeface="+mj-lt"/>
              </a:rPr>
              <a:t>Let’s study!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Children of the Starlight" pitchFamily="2" charset="0"/>
              </a:rPr>
              <a:t>Listen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Children of the Starlight" pitchFamily="2" charset="0"/>
              </a:rPr>
              <a:t>Participate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Children of the Starlight" pitchFamily="2" charset="0"/>
              </a:rPr>
              <a:t>Respect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Children of the Starlight" pitchFamily="2" charset="0"/>
              </a:rPr>
              <a:t>Learn and have fun!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57400"/>
            <a:ext cx="3048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885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109" y="192150"/>
            <a:ext cx="7999780" cy="1769715"/>
          </a:xfrm>
        </p:spPr>
        <p:txBody>
          <a:bodyPr/>
          <a:lstStyle/>
          <a:p>
            <a:pPr algn="ctr"/>
            <a:r>
              <a:rPr lang="en-US" sz="11500" b="1" dirty="0">
                <a:solidFill>
                  <a:srgbClr val="00B050"/>
                </a:solidFill>
                <a:latin typeface="Children of the Starlight" pitchFamily="2" charset="0"/>
              </a:rPr>
              <a:t>Review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039319"/>
              </p:ext>
            </p:extLst>
          </p:nvPr>
        </p:nvGraphicFramePr>
        <p:xfrm>
          <a:off x="572108" y="1954830"/>
          <a:ext cx="7999782" cy="44307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75892">
                  <a:extLst>
                    <a:ext uri="{9D8B030D-6E8A-4147-A177-3AD203B41FA5}">
                      <a16:colId xmlns:a16="http://schemas.microsoft.com/office/drawing/2014/main" val="1422775196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520635872"/>
                    </a:ext>
                  </a:extLst>
                </a:gridCol>
                <a:gridCol w="2933090">
                  <a:extLst>
                    <a:ext uri="{9D8B030D-6E8A-4147-A177-3AD203B41FA5}">
                      <a16:colId xmlns:a16="http://schemas.microsoft.com/office/drawing/2014/main" val="3811101066"/>
                    </a:ext>
                  </a:extLst>
                </a:gridCol>
              </a:tblGrid>
              <a:tr h="132177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Britannic Bold" panose="020B0903060703020204" pitchFamily="34" charset="0"/>
                        </a:rPr>
                        <a:t>YUNNAN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Britannic Bold" panose="020B0903060703020204" pitchFamily="34" charset="0"/>
                        </a:rPr>
                        <a:t>OUT OF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Britannic Bold" panose="020B0903060703020204" pitchFamily="34" charset="0"/>
                        </a:rPr>
                        <a:t>NUSANTARA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919705"/>
                  </a:ext>
                </a:extLst>
              </a:tr>
              <a:tr h="803516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378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0914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5494" y="1066800"/>
            <a:ext cx="7892622" cy="3323987"/>
          </a:xfrm>
        </p:spPr>
        <p:txBody>
          <a:bodyPr/>
          <a:lstStyle/>
          <a:p>
            <a:pPr algn="ctr"/>
            <a:r>
              <a:rPr lang="en-US" sz="5400" b="1" dirty="0">
                <a:solidFill>
                  <a:srgbClr val="00B050"/>
                </a:solidFill>
                <a:latin typeface="Britannic Bold" panose="020B0903060703020204" pitchFamily="34" charset="0"/>
              </a:rPr>
              <a:t>Race Migration Process Proto </a:t>
            </a:r>
            <a:r>
              <a:rPr lang="en-US" sz="5400" b="1" dirty="0" err="1">
                <a:solidFill>
                  <a:srgbClr val="00B050"/>
                </a:solidFill>
                <a:latin typeface="Britannic Bold" panose="020B0903060703020204" pitchFamily="34" charset="0"/>
              </a:rPr>
              <a:t>Melayu</a:t>
            </a:r>
            <a:r>
              <a:rPr lang="en-US" sz="5400" b="1" dirty="0">
                <a:solidFill>
                  <a:srgbClr val="00B050"/>
                </a:solidFill>
                <a:latin typeface="Britannic Bold" panose="020B0903060703020204" pitchFamily="34" charset="0"/>
              </a:rPr>
              <a:t>, Malay </a:t>
            </a:r>
            <a:r>
              <a:rPr lang="en-US" sz="5400" b="1" dirty="0" err="1">
                <a:solidFill>
                  <a:srgbClr val="00B050"/>
                </a:solidFill>
                <a:latin typeface="Britannic Bold" panose="020B0903060703020204" pitchFamily="34" charset="0"/>
              </a:rPr>
              <a:t>Deutro</a:t>
            </a:r>
            <a:r>
              <a:rPr lang="en-US" sz="5400" b="1" dirty="0">
                <a:solidFill>
                  <a:srgbClr val="00B050"/>
                </a:solidFill>
                <a:latin typeface="Britannic Bold" panose="020B0903060703020204" pitchFamily="34" charset="0"/>
              </a:rPr>
              <a:t>, and </a:t>
            </a:r>
            <a:r>
              <a:rPr lang="en-US" sz="5400" b="1" dirty="0" err="1">
                <a:solidFill>
                  <a:srgbClr val="00B050"/>
                </a:solidFill>
                <a:latin typeface="Britannic Bold" panose="020B0903060703020204" pitchFamily="34" charset="0"/>
              </a:rPr>
              <a:t>Melanosoid</a:t>
            </a:r>
            <a:r>
              <a:rPr lang="en-US" sz="5400" b="1" dirty="0">
                <a:solidFill>
                  <a:srgbClr val="00B050"/>
                </a:solidFill>
                <a:latin typeface="Britannic Bold" panose="020B0903060703020204" pitchFamily="34" charset="0"/>
              </a:rPr>
              <a:t> to Indonesia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720519" y="4724400"/>
            <a:ext cx="3702572" cy="10668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Britannic Bold" panose="020B0903060703020204" pitchFamily="34" charset="0"/>
              </a:rPr>
              <a:t>Prepared By: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Britannic Bold" panose="020B0903060703020204" pitchFamily="34" charset="0"/>
              </a:rPr>
              <a:t>Bernardo, Precious</a:t>
            </a:r>
          </a:p>
        </p:txBody>
      </p:sp>
    </p:spTree>
    <p:extLst>
      <p:ext uri="{BB962C8B-B14F-4D97-AF65-F5344CB8AC3E}">
        <p14:creationId xmlns:p14="http://schemas.microsoft.com/office/powerpoint/2010/main" val="2180768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433" y="685800"/>
            <a:ext cx="7999780" cy="1244600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>
                <a:solidFill>
                  <a:srgbClr val="002060"/>
                </a:solidFill>
                <a:latin typeface="Children of the Starlight" pitchFamily="2" charset="0"/>
              </a:rPr>
              <a:t>Learning Objectives</a:t>
            </a:r>
            <a:endParaRPr lang="en-PH" sz="8800" b="1" dirty="0">
              <a:solidFill>
                <a:srgbClr val="002060"/>
              </a:solidFill>
              <a:latin typeface="Children of the Starligh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5625" y="2427371"/>
            <a:ext cx="8425397" cy="2913125"/>
          </a:xfrm>
        </p:spPr>
        <p:txBody>
          <a:bodyPr>
            <a:noAutofit/>
          </a:bodyPr>
          <a:lstStyle/>
          <a:p>
            <a:pPr algn="just"/>
            <a:r>
              <a:rPr lang="en-US" sz="3600" dirty="0">
                <a:latin typeface="Century Gothic" panose="020B0502020202020204" pitchFamily="34" charset="0"/>
              </a:rPr>
              <a:t>The students are able to understand the race migration process, characteristics, distribution, and culture of </a:t>
            </a:r>
            <a:r>
              <a:rPr lang="en-US" sz="3600" dirty="0" err="1">
                <a:latin typeface="Century Gothic" panose="020B0502020202020204" pitchFamily="34" charset="0"/>
              </a:rPr>
              <a:t>Melanosoid</a:t>
            </a:r>
            <a:r>
              <a:rPr lang="en-US" sz="3600" dirty="0">
                <a:latin typeface="Century Gothic" panose="020B0502020202020204" pitchFamily="34" charset="0"/>
              </a:rPr>
              <a:t>, Proto Malay, and  Malay </a:t>
            </a:r>
            <a:r>
              <a:rPr lang="en-US" sz="3600" dirty="0" err="1">
                <a:latin typeface="Century Gothic" panose="020B0502020202020204" pitchFamily="34" charset="0"/>
              </a:rPr>
              <a:t>Deutro</a:t>
            </a:r>
            <a:r>
              <a:rPr lang="en-US" sz="3600" dirty="0">
                <a:latin typeface="Century Gothic" panose="020B0502020202020204" pitchFamily="34" charset="0"/>
              </a:rPr>
              <a:t> to Indonesia.</a:t>
            </a:r>
          </a:p>
          <a:p>
            <a:pPr algn="just"/>
            <a:endParaRPr lang="en-PH" sz="27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087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109" y="1"/>
            <a:ext cx="7999780" cy="1154050"/>
          </a:xfrm>
        </p:spPr>
        <p:txBody>
          <a:bodyPr/>
          <a:lstStyle/>
          <a:p>
            <a:pPr algn="ctr"/>
            <a:r>
              <a:rPr lang="en-US" sz="8800" b="1" dirty="0">
                <a:solidFill>
                  <a:srgbClr val="FF0000"/>
                </a:solidFill>
                <a:latin typeface="Children of the Starlight" pitchFamily="2" charset="0"/>
              </a:rPr>
              <a:t>Form a Question…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8" t="19907" r="62402" b="14083"/>
          <a:stretch/>
        </p:blipFill>
        <p:spPr>
          <a:xfrm>
            <a:off x="228600" y="1295400"/>
            <a:ext cx="4019548" cy="27542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3" t="19684" r="4817" b="7895"/>
          <a:stretch/>
        </p:blipFill>
        <p:spPr>
          <a:xfrm>
            <a:off x="4608576" y="1295400"/>
            <a:ext cx="4306822" cy="27542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285869"/>
            <a:ext cx="4019548" cy="2438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4285868"/>
            <a:ext cx="2855976" cy="24384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8600" y="1277112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C000"/>
                </a:solidFill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1999" y="1224155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C000"/>
                </a:solidFill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709" y="41910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C000"/>
                </a:solidFill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8148" y="414452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C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129180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3400" y="1600200"/>
            <a:ext cx="7999780" cy="2554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sz="16600" b="1" kern="0" dirty="0">
                <a:solidFill>
                  <a:srgbClr val="00B050"/>
                </a:solidFill>
                <a:latin typeface="Children of the Starlight" pitchFamily="2" charset="0"/>
              </a:rPr>
              <a:t>Camaraderie</a:t>
            </a:r>
          </a:p>
        </p:txBody>
      </p:sp>
    </p:spTree>
    <p:extLst>
      <p:ext uri="{BB962C8B-B14F-4D97-AF65-F5344CB8AC3E}">
        <p14:creationId xmlns:p14="http://schemas.microsoft.com/office/powerpoint/2010/main" val="2339548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6803" y="1981200"/>
            <a:ext cx="8590547" cy="4225429"/>
          </a:xfrm>
        </p:spPr>
        <p:txBody>
          <a:bodyPr>
            <a:noAutofit/>
          </a:bodyPr>
          <a:lstStyle/>
          <a:p>
            <a:r>
              <a:rPr lang="en-US" sz="3600" b="1" u="sng" dirty="0">
                <a:latin typeface="Century Gothic" panose="020B0502020202020204" pitchFamily="34" charset="0"/>
              </a:rPr>
              <a:t>DIRECTIONS: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3200" dirty="0">
                <a:latin typeface="Century Gothic" panose="020B0502020202020204" pitchFamily="34" charset="0"/>
              </a:rPr>
              <a:t>You will be divided into groups with 5-6 members in each group.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3200" dirty="0">
                <a:latin typeface="Century Gothic" panose="020B0502020202020204" pitchFamily="34" charset="0"/>
              </a:rPr>
              <a:t>Each group will answer the following questions and later on present it in front of the class.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3200" dirty="0">
                <a:latin typeface="Century Gothic" panose="020B0502020202020204" pitchFamily="34" charset="0"/>
              </a:rPr>
              <a:t>You are given 20 minutes to prepare and answer the questions.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2187" y="381000"/>
            <a:ext cx="7999780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sz="9600" b="1" kern="0" dirty="0">
                <a:solidFill>
                  <a:srgbClr val="00B050"/>
                </a:solidFill>
                <a:latin typeface="Children of the Starlight" pitchFamily="2" charset="0"/>
              </a:rPr>
              <a:t>Group Activity</a:t>
            </a:r>
          </a:p>
        </p:txBody>
      </p:sp>
    </p:spTree>
    <p:extLst>
      <p:ext uri="{BB962C8B-B14F-4D97-AF65-F5344CB8AC3E}">
        <p14:creationId xmlns:p14="http://schemas.microsoft.com/office/powerpoint/2010/main" val="4053118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110" y="129933"/>
            <a:ext cx="7999780" cy="1231106"/>
          </a:xfrm>
        </p:spPr>
        <p:txBody>
          <a:bodyPr/>
          <a:lstStyle/>
          <a:p>
            <a:pPr algn="ctr"/>
            <a:r>
              <a:rPr lang="en-US" sz="8000" b="1" dirty="0">
                <a:solidFill>
                  <a:srgbClr val="C00000"/>
                </a:solidFill>
                <a:latin typeface="Children of the Starlight" pitchFamily="2" charset="0"/>
              </a:rPr>
              <a:t>Graphic Organizer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61038"/>
            <a:ext cx="8610600" cy="534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701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3400" y="762000"/>
            <a:ext cx="7999780" cy="2554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sz="16600" b="1" kern="0" dirty="0">
                <a:solidFill>
                  <a:srgbClr val="7030A0"/>
                </a:solidFill>
                <a:latin typeface="Children of the Starlight" pitchFamily="2" charset="0"/>
              </a:rPr>
              <a:t>Conclusion…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3316545"/>
            <a:ext cx="7999780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sz="9600" b="1" kern="0" dirty="0">
                <a:solidFill>
                  <a:srgbClr val="C00000"/>
                </a:solidFill>
                <a:latin typeface="Children of the Starlight" pitchFamily="2" charset="0"/>
              </a:rPr>
              <a:t>I learned about…</a:t>
            </a:r>
          </a:p>
        </p:txBody>
      </p:sp>
    </p:spTree>
    <p:extLst>
      <p:ext uri="{BB962C8B-B14F-4D97-AF65-F5344CB8AC3E}">
        <p14:creationId xmlns:p14="http://schemas.microsoft.com/office/powerpoint/2010/main" val="2147391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" y="685800"/>
            <a:ext cx="8839200" cy="42473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sz="13800" b="1" kern="0" dirty="0">
                <a:solidFill>
                  <a:srgbClr val="00B050"/>
                </a:solidFill>
                <a:latin typeface="Broadway" panose="04040905080B02020502" pitchFamily="82" charset="0"/>
              </a:rPr>
              <a:t>HONESTY </a:t>
            </a:r>
          </a:p>
          <a:p>
            <a:pPr algn="ctr"/>
            <a:r>
              <a:rPr lang="en-US" sz="13800" b="1" kern="0" dirty="0">
                <a:solidFill>
                  <a:srgbClr val="00B050"/>
                </a:solidFill>
                <a:latin typeface="Children of the Starlight" pitchFamily="2" charset="0"/>
              </a:rPr>
              <a:t>is the best policy</a:t>
            </a:r>
          </a:p>
        </p:txBody>
      </p:sp>
    </p:spTree>
    <p:extLst>
      <p:ext uri="{BB962C8B-B14F-4D97-AF65-F5344CB8AC3E}">
        <p14:creationId xmlns:p14="http://schemas.microsoft.com/office/powerpoint/2010/main" val="2594786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798" y="838200"/>
            <a:ext cx="7999780" cy="1769715"/>
          </a:xfrm>
        </p:spPr>
        <p:txBody>
          <a:bodyPr/>
          <a:lstStyle/>
          <a:p>
            <a:pPr algn="ctr"/>
            <a:r>
              <a:rPr lang="en-US" sz="11500" dirty="0">
                <a:solidFill>
                  <a:srgbClr val="002060"/>
                </a:solidFill>
                <a:latin typeface="Children of the Starlight" pitchFamily="2" charset="0"/>
              </a:rPr>
              <a:t>Directions: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628" y="2743200"/>
            <a:ext cx="8072119" cy="2708434"/>
          </a:xfrm>
        </p:spPr>
        <p:txBody>
          <a:bodyPr/>
          <a:lstStyle/>
          <a:p>
            <a:r>
              <a:rPr lang="en-US" sz="4400" b="1" u="sng" dirty="0"/>
              <a:t>MULTIPLE CHOICE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4400" dirty="0"/>
              <a:t>Read each statement carefully.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4400" dirty="0"/>
              <a:t>Write the letter of your choice on a sheet of paper.</a:t>
            </a:r>
          </a:p>
        </p:txBody>
      </p:sp>
    </p:spTree>
    <p:extLst>
      <p:ext uri="{BB962C8B-B14F-4D97-AF65-F5344CB8AC3E}">
        <p14:creationId xmlns:p14="http://schemas.microsoft.com/office/powerpoint/2010/main" val="2458850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770" y="1828800"/>
            <a:ext cx="8072119" cy="3908762"/>
          </a:xfrm>
        </p:spPr>
        <p:txBody>
          <a:bodyPr/>
          <a:lstStyle/>
          <a:p>
            <a:pPr algn="just"/>
            <a:r>
              <a:rPr lang="en-PH" sz="3600" dirty="0"/>
              <a:t>It is thought to be the ancestor of </a:t>
            </a:r>
            <a:r>
              <a:rPr lang="en-PH" sz="3600" dirty="0" err="1"/>
              <a:t>Melanosoid</a:t>
            </a:r>
            <a:r>
              <a:rPr lang="en-PH" sz="3600" dirty="0"/>
              <a:t> humans who became residents of islands</a:t>
            </a:r>
            <a:r>
              <a:rPr lang="en-US" sz="3600" dirty="0"/>
              <a:t> </a:t>
            </a:r>
            <a:r>
              <a:rPr lang="en-PH" sz="3600" dirty="0"/>
              <a:t>of Papua and Australia before rising sea levels at the end of ice age.</a:t>
            </a:r>
            <a:endParaRPr lang="en-US" sz="3600" dirty="0"/>
          </a:p>
          <a:p>
            <a:r>
              <a:rPr lang="en-PH" sz="3600" b="1" dirty="0"/>
              <a:t>A. </a:t>
            </a:r>
            <a:r>
              <a:rPr lang="en-PH" sz="3600" b="1" dirty="0" err="1"/>
              <a:t>Tabon</a:t>
            </a:r>
            <a:r>
              <a:rPr lang="en-PH" sz="3600" b="1" dirty="0"/>
              <a:t> Man                C. </a:t>
            </a:r>
            <a:r>
              <a:rPr lang="en-PH" sz="3600" b="1" dirty="0" err="1"/>
              <a:t>Wajak</a:t>
            </a:r>
            <a:r>
              <a:rPr lang="en-PH" sz="3600" b="1" dirty="0"/>
              <a:t> Man</a:t>
            </a:r>
            <a:endParaRPr lang="en-US" sz="3600" b="1" dirty="0"/>
          </a:p>
          <a:p>
            <a:r>
              <a:rPr lang="en-PH" sz="3600" b="1" dirty="0"/>
              <a:t>B. Callao Man                 D. </a:t>
            </a:r>
            <a:r>
              <a:rPr lang="en-PH" sz="3600" b="1" dirty="0" err="1"/>
              <a:t>Dongson</a:t>
            </a:r>
            <a:r>
              <a:rPr lang="en-PH" sz="3600" b="1" dirty="0"/>
              <a:t> Man</a:t>
            </a:r>
            <a:endParaRPr lang="en-US" sz="3600" b="1" dirty="0"/>
          </a:p>
          <a:p>
            <a:pPr algn="just"/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65886"/>
            <a:ext cx="9144000" cy="1484250"/>
          </a:xfrm>
        </p:spPr>
        <p:txBody>
          <a:bodyPr/>
          <a:lstStyle/>
          <a:p>
            <a:pPr algn="ctr"/>
            <a:r>
              <a:rPr lang="en-US" sz="9600" b="1" dirty="0">
                <a:solidFill>
                  <a:srgbClr val="C00000"/>
                </a:solidFill>
                <a:latin typeface="Children of the Starlight" pitchFamily="2" charset="0"/>
              </a:rPr>
              <a:t>Number 1</a:t>
            </a:r>
          </a:p>
        </p:txBody>
      </p:sp>
    </p:spTree>
    <p:extLst>
      <p:ext uri="{BB962C8B-B14F-4D97-AF65-F5344CB8AC3E}">
        <p14:creationId xmlns:p14="http://schemas.microsoft.com/office/powerpoint/2010/main" val="2875418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770" y="1828800"/>
            <a:ext cx="8072119" cy="3816429"/>
          </a:xfrm>
        </p:spPr>
        <p:txBody>
          <a:bodyPr/>
          <a:lstStyle/>
          <a:p>
            <a:pPr algn="just"/>
            <a:r>
              <a:rPr lang="en-PH" sz="3600" dirty="0"/>
              <a:t> According to the reading, this culture is more advanced than the </a:t>
            </a:r>
            <a:r>
              <a:rPr lang="en-PH" sz="3600" dirty="0" err="1"/>
              <a:t>Melanosoid</a:t>
            </a:r>
            <a:r>
              <a:rPr lang="en-PH" sz="3600" dirty="0"/>
              <a:t> nation in</a:t>
            </a:r>
            <a:r>
              <a:rPr lang="en-US" sz="3600" dirty="0"/>
              <a:t> </a:t>
            </a:r>
            <a:r>
              <a:rPr lang="en-PH" sz="3600" dirty="0"/>
              <a:t>terms of making tools for planting, pottery, and jewelry.</a:t>
            </a:r>
            <a:endParaRPr lang="en-US" sz="3600" dirty="0"/>
          </a:p>
          <a:p>
            <a:pPr marL="514350" indent="-514350" algn="just">
              <a:buAutoNum type="alphaUcPeriod"/>
            </a:pPr>
            <a:r>
              <a:rPr lang="en-PH" b="1" dirty="0"/>
              <a:t>Proto Malay                   C. </a:t>
            </a:r>
            <a:r>
              <a:rPr lang="en-PH" b="1" dirty="0" err="1"/>
              <a:t>Deutro</a:t>
            </a:r>
            <a:r>
              <a:rPr lang="en-PH" b="1" dirty="0"/>
              <a:t> Malay</a:t>
            </a:r>
          </a:p>
          <a:p>
            <a:pPr marL="514350" indent="-514350" algn="just">
              <a:buAutoNum type="alphaUcPeriod"/>
            </a:pPr>
            <a:r>
              <a:rPr lang="en-PH" b="1" dirty="0"/>
              <a:t>B. Melanesian                D. None of the above</a:t>
            </a:r>
            <a:endParaRPr lang="en-US" b="1" dirty="0"/>
          </a:p>
          <a:p>
            <a:pPr algn="just"/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65886"/>
            <a:ext cx="9144000" cy="1484250"/>
          </a:xfrm>
        </p:spPr>
        <p:txBody>
          <a:bodyPr/>
          <a:lstStyle/>
          <a:p>
            <a:pPr algn="ctr"/>
            <a:r>
              <a:rPr lang="en-US" sz="9600" b="1" dirty="0">
                <a:solidFill>
                  <a:srgbClr val="C00000"/>
                </a:solidFill>
                <a:latin typeface="Children of the Starlight" pitchFamily="2" charset="0"/>
              </a:rPr>
              <a:t>Number 2</a:t>
            </a:r>
          </a:p>
        </p:txBody>
      </p:sp>
    </p:spTree>
    <p:extLst>
      <p:ext uri="{BB962C8B-B14F-4D97-AF65-F5344CB8AC3E}">
        <p14:creationId xmlns:p14="http://schemas.microsoft.com/office/powerpoint/2010/main" val="1843186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770" y="1828800"/>
            <a:ext cx="8072119" cy="3200876"/>
          </a:xfrm>
        </p:spPr>
        <p:txBody>
          <a:bodyPr/>
          <a:lstStyle/>
          <a:p>
            <a:pPr algn="just"/>
            <a:r>
              <a:rPr lang="en-PH" sz="4800" dirty="0"/>
              <a:t>This nation is the first wave to migrate in Indonesia.</a:t>
            </a:r>
            <a:endParaRPr lang="en-US" sz="4800" dirty="0"/>
          </a:p>
          <a:p>
            <a:r>
              <a:rPr lang="en-PH" sz="3600" b="1" dirty="0"/>
              <a:t>A. Melanesian           C. </a:t>
            </a:r>
            <a:r>
              <a:rPr lang="en-PH" sz="3600" b="1" dirty="0" err="1"/>
              <a:t>Deutro</a:t>
            </a:r>
            <a:r>
              <a:rPr lang="en-PH" sz="3600" b="1" dirty="0"/>
              <a:t> Malay</a:t>
            </a:r>
            <a:endParaRPr lang="en-US" sz="3600" b="1" dirty="0"/>
          </a:p>
          <a:p>
            <a:r>
              <a:rPr lang="en-PH" sz="3600" b="1" dirty="0"/>
              <a:t>B. Proto Malay          D. None of the above</a:t>
            </a:r>
            <a:endParaRPr lang="en-US" sz="3600" b="1" dirty="0"/>
          </a:p>
          <a:p>
            <a:pPr algn="just"/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65886"/>
            <a:ext cx="9144000" cy="1484250"/>
          </a:xfrm>
        </p:spPr>
        <p:txBody>
          <a:bodyPr/>
          <a:lstStyle/>
          <a:p>
            <a:pPr algn="ctr"/>
            <a:r>
              <a:rPr lang="en-US" sz="9600" b="1" dirty="0">
                <a:solidFill>
                  <a:srgbClr val="C00000"/>
                </a:solidFill>
                <a:latin typeface="Children of the Starlight" pitchFamily="2" charset="0"/>
              </a:rPr>
              <a:t>Number 3</a:t>
            </a:r>
          </a:p>
        </p:txBody>
      </p:sp>
    </p:spTree>
    <p:extLst>
      <p:ext uri="{BB962C8B-B14F-4D97-AF65-F5344CB8AC3E}">
        <p14:creationId xmlns:p14="http://schemas.microsoft.com/office/powerpoint/2010/main" val="298557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770" y="1828800"/>
            <a:ext cx="8072119" cy="3816429"/>
          </a:xfrm>
        </p:spPr>
        <p:txBody>
          <a:bodyPr/>
          <a:lstStyle/>
          <a:p>
            <a:pPr algn="just"/>
            <a:r>
              <a:rPr lang="en-PH" sz="4400" dirty="0"/>
              <a:t>This race was able to give birth to new culture which later became the culture of the</a:t>
            </a:r>
            <a:r>
              <a:rPr lang="en-US" sz="4400" dirty="0"/>
              <a:t> </a:t>
            </a:r>
            <a:r>
              <a:rPr lang="en-PH" sz="4400" dirty="0"/>
              <a:t>Indonesian people now.</a:t>
            </a:r>
            <a:endParaRPr lang="en-US" sz="4400" dirty="0"/>
          </a:p>
          <a:p>
            <a:r>
              <a:rPr lang="en-PH" sz="3600" b="1" dirty="0"/>
              <a:t>A. Melanesian           C. </a:t>
            </a:r>
            <a:r>
              <a:rPr lang="en-PH" sz="3600" b="1" dirty="0" err="1"/>
              <a:t>Deutro</a:t>
            </a:r>
            <a:r>
              <a:rPr lang="en-PH" sz="3600" b="1" dirty="0"/>
              <a:t> Malay</a:t>
            </a:r>
            <a:endParaRPr lang="en-US" sz="3600" b="1" dirty="0"/>
          </a:p>
          <a:p>
            <a:r>
              <a:rPr lang="en-PH" sz="3600" b="1" dirty="0"/>
              <a:t>B. Proto Malay          D. None of the above</a:t>
            </a:r>
            <a:endParaRPr lang="en-US" sz="36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65886"/>
            <a:ext cx="9144000" cy="1484250"/>
          </a:xfrm>
        </p:spPr>
        <p:txBody>
          <a:bodyPr/>
          <a:lstStyle/>
          <a:p>
            <a:pPr algn="ctr"/>
            <a:r>
              <a:rPr lang="en-US" sz="9600" b="1" dirty="0">
                <a:solidFill>
                  <a:srgbClr val="C00000"/>
                </a:solidFill>
                <a:latin typeface="Children of the Starlight" pitchFamily="2" charset="0"/>
              </a:rPr>
              <a:t>Number 4</a:t>
            </a:r>
          </a:p>
        </p:txBody>
      </p:sp>
    </p:spTree>
    <p:extLst>
      <p:ext uri="{BB962C8B-B14F-4D97-AF65-F5344CB8AC3E}">
        <p14:creationId xmlns:p14="http://schemas.microsoft.com/office/powerpoint/2010/main" val="3699655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770" y="1828800"/>
            <a:ext cx="8072119" cy="4185761"/>
          </a:xfrm>
        </p:spPr>
        <p:txBody>
          <a:bodyPr/>
          <a:lstStyle/>
          <a:p>
            <a:pPr algn="just"/>
            <a:r>
              <a:rPr lang="en-PH" sz="4000" dirty="0"/>
              <a:t>They carry the Neolithic culture, which is oval ax which is carried through the east lane and square ax through the west lane.</a:t>
            </a:r>
            <a:endParaRPr lang="en-US" sz="4000" dirty="0"/>
          </a:p>
          <a:p>
            <a:r>
              <a:rPr lang="en-PH" sz="3600" b="1" dirty="0"/>
              <a:t>A. Melanesians           C. </a:t>
            </a:r>
            <a:r>
              <a:rPr lang="en-PH" sz="3600" b="1" dirty="0" err="1"/>
              <a:t>Deutro</a:t>
            </a:r>
            <a:r>
              <a:rPr lang="en-PH" sz="3600" b="1" dirty="0"/>
              <a:t> Malays</a:t>
            </a:r>
            <a:endParaRPr lang="en-US" sz="3600" b="1" dirty="0"/>
          </a:p>
          <a:p>
            <a:r>
              <a:rPr lang="en-PH" sz="3600" b="1" dirty="0"/>
              <a:t>B. Proto Malays          D. None of the above</a:t>
            </a:r>
            <a:endParaRPr lang="en-US" sz="3600" b="1" dirty="0"/>
          </a:p>
          <a:p>
            <a:pPr algn="just"/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65886"/>
            <a:ext cx="9144000" cy="1484250"/>
          </a:xfrm>
        </p:spPr>
        <p:txBody>
          <a:bodyPr/>
          <a:lstStyle/>
          <a:p>
            <a:pPr algn="ctr"/>
            <a:r>
              <a:rPr lang="en-US" sz="9600" b="1" dirty="0">
                <a:solidFill>
                  <a:srgbClr val="C00000"/>
                </a:solidFill>
                <a:latin typeface="Children of the Starlight" pitchFamily="2" charset="0"/>
              </a:rPr>
              <a:t>Number 5</a:t>
            </a:r>
          </a:p>
        </p:txBody>
      </p:sp>
    </p:spTree>
    <p:extLst>
      <p:ext uri="{BB962C8B-B14F-4D97-AF65-F5344CB8AC3E}">
        <p14:creationId xmlns:p14="http://schemas.microsoft.com/office/powerpoint/2010/main" val="313127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7999780" cy="4419600"/>
          </a:xfrm>
        </p:spPr>
        <p:txBody>
          <a:bodyPr>
            <a:noAutofit/>
          </a:bodyPr>
          <a:lstStyle/>
          <a:p>
            <a:pPr algn="ctr"/>
            <a:r>
              <a:rPr lang="en-US" sz="16600" b="1" dirty="0">
                <a:solidFill>
                  <a:srgbClr val="002060"/>
                </a:solidFill>
                <a:latin typeface="Children of the Starlight" pitchFamily="2" charset="0"/>
              </a:rPr>
              <a:t>Key Answer</a:t>
            </a:r>
            <a:endParaRPr lang="en-PH" sz="16600" b="1" dirty="0">
              <a:solidFill>
                <a:srgbClr val="002060"/>
              </a:solidFill>
              <a:latin typeface="Children of the Star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589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940" y="1607261"/>
            <a:ext cx="8072119" cy="4616648"/>
          </a:xfrm>
        </p:spPr>
        <p:txBody>
          <a:bodyPr/>
          <a:lstStyle/>
          <a:p>
            <a:pPr marL="514350" indent="-514350" algn="ctr">
              <a:buFont typeface="+mj-lt"/>
              <a:buAutoNum type="arabicPeriod"/>
            </a:pPr>
            <a:r>
              <a:rPr lang="en-US" sz="6000" dirty="0"/>
              <a:t>C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sz="6000" dirty="0"/>
              <a:t>A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sz="6000" dirty="0"/>
              <a:t>A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sz="6000" dirty="0"/>
              <a:t>C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sz="6000" dirty="0"/>
              <a:t>C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192151"/>
            <a:ext cx="8915400" cy="1560450"/>
          </a:xfrm>
        </p:spPr>
        <p:txBody>
          <a:bodyPr/>
          <a:lstStyle/>
          <a:p>
            <a:pPr algn="ctr"/>
            <a:r>
              <a:rPr lang="en-US" sz="9600" b="1" dirty="0">
                <a:solidFill>
                  <a:srgbClr val="C00000"/>
                </a:solidFill>
                <a:latin typeface="Children of the Starlight" pitchFamily="2" charset="0"/>
              </a:rPr>
              <a:t>Multiple Choice Answers</a:t>
            </a:r>
          </a:p>
        </p:txBody>
      </p:sp>
    </p:spTree>
    <p:extLst>
      <p:ext uri="{BB962C8B-B14F-4D97-AF65-F5344CB8AC3E}">
        <p14:creationId xmlns:p14="http://schemas.microsoft.com/office/powerpoint/2010/main" val="4041856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762000"/>
            <a:ext cx="8761998" cy="4953000"/>
          </a:xfrm>
        </p:spPr>
        <p:txBody>
          <a:bodyPr>
            <a:noAutofit/>
          </a:bodyPr>
          <a:lstStyle/>
          <a:p>
            <a:pPr algn="ctr"/>
            <a:r>
              <a:rPr lang="en-US" sz="17900" dirty="0">
                <a:solidFill>
                  <a:schemeClr val="accent1">
                    <a:lumMod val="75000"/>
                  </a:schemeClr>
                </a:solidFill>
                <a:latin typeface="Children of the Starlight" pitchFamily="2" charset="0"/>
              </a:rPr>
              <a:t>Thank  You!</a:t>
            </a:r>
          </a:p>
          <a:p>
            <a:pPr algn="ctr"/>
            <a:r>
              <a:rPr lang="en-US" sz="17900" dirty="0">
                <a:solidFill>
                  <a:schemeClr val="accent1">
                    <a:lumMod val="75000"/>
                  </a:schemeClr>
                </a:solidFill>
                <a:latin typeface="Children of the Starlight" pitchFamily="2" charset="0"/>
                <a:sym typeface="Wingdings" panose="05000000000000000000" pitchFamily="2" charset="2"/>
              </a:rPr>
              <a:t></a:t>
            </a:r>
            <a:endParaRPr lang="en-US" sz="17900" dirty="0">
              <a:solidFill>
                <a:schemeClr val="accent1">
                  <a:lumMod val="75000"/>
                </a:schemeClr>
              </a:solidFill>
              <a:latin typeface="Children of the Star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192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642</TotalTime>
  <Words>381</Words>
  <Application>Microsoft Office PowerPoint</Application>
  <PresentationFormat>On-screen Show (4:3)</PresentationFormat>
  <Paragraphs>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Britannic Bold</vt:lpstr>
      <vt:lpstr>Broadway</vt:lpstr>
      <vt:lpstr>Calibri</vt:lpstr>
      <vt:lpstr>Century Gothic</vt:lpstr>
      <vt:lpstr>Children of the Starlight</vt:lpstr>
      <vt:lpstr>Wingdings</vt:lpstr>
      <vt:lpstr>Office Theme</vt:lpstr>
      <vt:lpstr>Good Morning! </vt:lpstr>
      <vt:lpstr>Let’s study!</vt:lpstr>
      <vt:lpstr>Review</vt:lpstr>
      <vt:lpstr>Race Migration Process Proto Melayu, Malay Deutro, and Melanosoid to Indonesia</vt:lpstr>
      <vt:lpstr>Learning Objectives</vt:lpstr>
      <vt:lpstr>Form a Question…</vt:lpstr>
      <vt:lpstr>PowerPoint Presentation</vt:lpstr>
      <vt:lpstr>PowerPoint Presentation</vt:lpstr>
      <vt:lpstr>Graphic Organizer</vt:lpstr>
      <vt:lpstr>PowerPoint Presentation</vt:lpstr>
      <vt:lpstr>PowerPoint Presentation</vt:lpstr>
      <vt:lpstr>Directions: </vt:lpstr>
      <vt:lpstr>Number 1</vt:lpstr>
      <vt:lpstr>Number 2</vt:lpstr>
      <vt:lpstr>Number 3</vt:lpstr>
      <vt:lpstr>Number 4</vt:lpstr>
      <vt:lpstr>Number 5</vt:lpstr>
      <vt:lpstr>Key Answer</vt:lpstr>
      <vt:lpstr>Multiple Choice Answers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STUDIES PEER LET REVIEW</dc:title>
  <dc:creator>ASUS-PC</dc:creator>
  <cp:lastModifiedBy>user</cp:lastModifiedBy>
  <cp:revision>35</cp:revision>
  <dcterms:created xsi:type="dcterms:W3CDTF">2019-09-13T22:15:13Z</dcterms:created>
  <dcterms:modified xsi:type="dcterms:W3CDTF">2019-09-17T03:11:11Z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2015-08-02T00:00:00Z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2019-09-13T00:00:00Z</vt:filetime>
  </property>
</Properties>
</file>