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8" r:id="rId2"/>
    <p:sldId id="263" r:id="rId3"/>
    <p:sldId id="2037" r:id="rId4"/>
    <p:sldId id="2042" r:id="rId5"/>
    <p:sldId id="2038" r:id="rId6"/>
    <p:sldId id="262" r:id="rId7"/>
    <p:sldId id="2039" r:id="rId8"/>
    <p:sldId id="2044" r:id="rId9"/>
    <p:sldId id="2046" r:id="rId10"/>
    <p:sldId id="2047" r:id="rId11"/>
    <p:sldId id="2048" r:id="rId12"/>
    <p:sldId id="2049" r:id="rId13"/>
    <p:sldId id="2051" r:id="rId14"/>
    <p:sldId id="2052" r:id="rId15"/>
    <p:sldId id="2056" r:id="rId16"/>
    <p:sldId id="2012" r:id="rId17"/>
    <p:sldId id="201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7242" userDrawn="1">
          <p15:clr>
            <a:srgbClr val="A4A3A4"/>
          </p15:clr>
        </p15:guide>
        <p15:guide id="4" pos="3840" userDrawn="1">
          <p15:clr>
            <a:srgbClr val="A4A3A4"/>
          </p15:clr>
        </p15:guide>
        <p15:guide id="5" orient="horz" pos="346" userDrawn="1">
          <p15:clr>
            <a:srgbClr val="A4A3A4"/>
          </p15:clr>
        </p15:guide>
        <p15:guide id="6" orient="horz" pos="3974" userDrawn="1">
          <p15:clr>
            <a:srgbClr val="A4A3A4"/>
          </p15:clr>
        </p15:guide>
        <p15:guide id="7" pos="5541" userDrawn="1">
          <p15:clr>
            <a:srgbClr val="A4A3A4"/>
          </p15:clr>
        </p15:guide>
        <p15:guide id="11" pos="438" userDrawn="1">
          <p15:clr>
            <a:srgbClr val="A4A3A4"/>
          </p15:clr>
        </p15:guide>
        <p15:guide id="12" pos="2139" userDrawn="1">
          <p15:clr>
            <a:srgbClr val="A4A3A4"/>
          </p15:clr>
        </p15:guide>
        <p15:guide id="13" pos="2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3F3"/>
    <a:srgbClr val="D9D9D8"/>
    <a:srgbClr val="B4B4B5"/>
    <a:srgbClr val="000000"/>
    <a:srgbClr val="4B4C4C"/>
    <a:srgbClr val="3E3F3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41" autoAdjust="0"/>
    <p:restoredTop sz="95439"/>
  </p:normalViewPr>
  <p:slideViewPr>
    <p:cSldViewPr snapToGrid="0" snapToObjects="1" showGuides="1">
      <p:cViewPr varScale="1">
        <p:scale>
          <a:sx n="72" d="100"/>
          <a:sy n="72" d="100"/>
        </p:scale>
        <p:origin x="642" y="72"/>
      </p:cViewPr>
      <p:guideLst>
        <p:guide orient="horz" pos="2160"/>
        <p:guide pos="7242"/>
        <p:guide pos="3840"/>
        <p:guide orient="horz" pos="346"/>
        <p:guide orient="horz" pos="3974"/>
        <p:guide pos="5541"/>
        <p:guide pos="438"/>
        <p:guide pos="2139"/>
        <p:guide pos="23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viewProps" Target="view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notesMaster" Target="notesMasters/notesMaster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Vollkorn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Vollkorn" pitchFamily="2" charset="0"/>
              </a:defRPr>
            </a:lvl1pPr>
          </a:lstStyle>
          <a:p>
            <a:fld id="{88EDFB7E-8A14-5F4A-A8BC-FEC574E653A4}" type="datetimeFigureOut">
              <a:rPr lang="en-US" smtClean="0"/>
              <a:pPr/>
              <a:t>10/6/2019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Vollkorn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Vollkorn" pitchFamily="2" charset="0"/>
              </a:defRPr>
            </a:lvl1pPr>
          </a:lstStyle>
          <a:p>
            <a:fld id="{4A1814F3-7BF6-CC41-BA5F-F3649E84E65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263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Vollkorn" pitchFamily="2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Vollkorn" pitchFamily="2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Vollkorn" pitchFamily="2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Vollkorn" pitchFamily="2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Vollkorn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814F3-7BF6-CC41-BA5F-F3649E84E65E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249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6992600" y="-11796713"/>
            <a:ext cx="22159913" cy="124650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57825" cy="40862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840586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6992600" y="-11796713"/>
            <a:ext cx="22159913" cy="124650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57825" cy="40862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903856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6">
            <a:extLst>
              <a:ext uri="{FF2B5EF4-FFF2-40B4-BE49-F238E27FC236}">
                <a16:creationId xmlns:a16="http://schemas.microsoft.com/office/drawing/2014/main" id="{A78DDF63-5E1A-DB4D-B8B3-3EA5D5F33EF6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fld id="{D6B92F88-E2AC-F247-982C-13420405AE2F}" type="slidenum">
              <a:rPr lang="en-US" altLang="en-US">
                <a:solidFill>
                  <a:srgbClr val="000000"/>
                </a:solidFill>
                <a:latin typeface="Vollkorn" pitchFamily="2" charset="0"/>
              </a:rPr>
              <a:pPr/>
              <a:t>7</a:t>
            </a:fld>
            <a:endParaRPr lang="en-US" altLang="en-US" dirty="0">
              <a:solidFill>
                <a:srgbClr val="000000"/>
              </a:solidFill>
              <a:latin typeface="Vollkorn" pitchFamily="2" charset="0"/>
            </a:endParaRPr>
          </a:p>
        </p:txBody>
      </p:sp>
      <p:sp>
        <p:nvSpPr>
          <p:cNvPr id="6147" name="Text Box 1">
            <a:extLst>
              <a:ext uri="{FF2B5EF4-FFF2-40B4-BE49-F238E27FC236}">
                <a16:creationId xmlns:a16="http://schemas.microsoft.com/office/drawing/2014/main" id="{8D76859E-542C-3F49-884D-AE958DBFEF78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8" name="Text Box 2">
            <a:extLst>
              <a:ext uri="{FF2B5EF4-FFF2-40B4-BE49-F238E27FC236}">
                <a16:creationId xmlns:a16="http://schemas.microsoft.com/office/drawing/2014/main" id="{96A4EBD2-03E3-4143-BC77-AEFE614A927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845391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6992600" y="-11796713"/>
            <a:ext cx="22159913" cy="124650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57825" cy="40862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682668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07DD5-2493-8341-812E-B4C1B0D806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0" i="0">
                <a:latin typeface="Vollkorn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D68C4D-3B26-9249-9510-ACD9999031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0" i="0">
                <a:latin typeface="Vollkorn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6B8D83-963D-4743-B8D5-7CD2C6F40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Vollkorn" pitchFamily="2" charset="0"/>
              </a:defRPr>
            </a:lvl1pPr>
          </a:lstStyle>
          <a:p>
            <a:fld id="{B50CD552-C10E-614A-B810-77E320220E26}" type="datetimeFigureOut">
              <a:rPr lang="en-US" smtClean="0"/>
              <a:pPr/>
              <a:t>10/6/2019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FC411A-6A7F-2149-854D-61E6BEF90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Vollkorn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19527A-3EB5-8245-8C90-4822BBF30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Vollkorn" pitchFamily="2" charset="0"/>
              </a:defRPr>
            </a:lvl1pPr>
          </a:lstStyle>
          <a:p>
            <a:fld id="{9998EADF-C030-F84C-ADA0-FD2E39B5A3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203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14606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TIF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18996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5850B3FC-B698-9D4E-97C6-D73886AFD10B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6749790" y="1566407"/>
            <a:ext cx="3724242" cy="3724482"/>
          </a:xfrm>
          <a:prstGeom prst="roundRect">
            <a:avLst>
              <a:gd name="adj" fmla="val 12178"/>
            </a:avLst>
          </a:prstGeom>
          <a:solidFill>
            <a:schemeClr val="bg1">
              <a:lumMod val="95000"/>
            </a:schemeClr>
          </a:solidFill>
          <a:ln w="50800" cap="rnd">
            <a:solidFill>
              <a:schemeClr val="tx2"/>
            </a:solidFill>
            <a:prstDash val="dash"/>
            <a:miter lim="800000"/>
          </a:ln>
          <a:effectLst/>
        </p:spPr>
        <p:txBody>
          <a:bodyPr wrap="square">
            <a:noAutofit/>
          </a:bodyPr>
          <a:lstStyle>
            <a:lvl1pPr marL="0" indent="0">
              <a:buNone/>
              <a:defRPr sz="1200" b="0" i="0">
                <a:ln>
                  <a:noFill/>
                </a:ln>
                <a:solidFill>
                  <a:schemeClr val="tx2"/>
                </a:solidFill>
                <a:latin typeface="Vollkorn" pitchFamily="2" charset="0"/>
                <a:ea typeface="Lato Light" panose="020F0502020204030203" pitchFamily="34" charset="0"/>
                <a:cs typeface="Abhaya Libre" panose="02000603000000000000" pitchFamily="2" charset="77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6922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56702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ld Map">
    <p:bg>
      <p:bgPr>
        <a:blipFill dpi="0" rotWithShape="1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92630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711311"/>
      </p:ext>
    </p:extLst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 and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7657185"/>
      </p:ext>
    </p:extLst>
  </p:cSld>
  <p:clrMapOvr>
    <a:masterClrMapping/>
  </p:clrMapOvr>
  <p:transition advClick="0"/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General Slide_Right"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1950709"/>
      </p:ext>
    </p:extLst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General Slide_Left"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2697856"/>
      </p:ext>
    </p:extLst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reative Break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BBEA637-D5C8-9C44-A2CC-9D368DCEDB3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473528"/>
            <a:ext cx="4893129" cy="5894615"/>
          </a:xfrm>
          <a:prstGeom prst="roundRect">
            <a:avLst>
              <a:gd name="adj" fmla="val 4320"/>
            </a:avLst>
          </a:prstGeom>
          <a:solidFill>
            <a:schemeClr val="bg1">
              <a:lumMod val="95000"/>
            </a:schemeClr>
          </a:solidFill>
          <a:ln w="50800" cap="rnd">
            <a:solidFill>
              <a:schemeClr val="tx2"/>
            </a:solidFill>
            <a:prstDash val="dash"/>
            <a:miter lim="800000"/>
          </a:ln>
          <a:effectLst/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sz="1200" dirty="0">
                <a:ln>
                  <a:noFill/>
                </a:ln>
                <a:solidFill>
                  <a:schemeClr val="tx2"/>
                </a:solidFill>
                <a:ea typeface="Lato Light" panose="020F0502020204030203" pitchFamily="34" charset="0"/>
                <a:cs typeface="Abhaya Libre" panose="02000603000000000000" pitchFamily="2" charset="77"/>
              </a:defRPr>
            </a:lvl1pPr>
          </a:lstStyle>
          <a:p>
            <a:pPr marL="0" lv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13069"/>
      </p:ext>
    </p:extLst>
  </p:cSld>
  <p:clrMapOvr>
    <a:masterClrMapping/>
  </p:clrMapOvr>
  <p:transition advClick="0"/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200" b="0" i="0">
                <a:ln>
                  <a:noFill/>
                </a:ln>
                <a:solidFill>
                  <a:schemeClr val="tx2"/>
                </a:solidFill>
                <a:latin typeface="Vollkorn" pitchFamily="2" charset="0"/>
                <a:ea typeface="Lato Light" panose="020F0502020204030203" pitchFamily="34" charset="0"/>
                <a:cs typeface="Abhaya Libre" panose="02000603000000000000" pitchFamily="2" charset="77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040165"/>
      </p:ext>
    </p:extLst>
  </p:cSld>
  <p:clrMapOvr>
    <a:masterClrMapping/>
  </p:clrMapOvr>
  <p:transition advClick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161387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86243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6" Type="http://schemas.openxmlformats.org/officeDocument/2006/relationships/image" Target="../media/image1.png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theme" Target="../theme/theme1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alphaModFix amt="8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E0E3DF-338D-EC4C-91AB-9274778DC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1E322F-2259-7A46-B11A-273C145FEB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CED869-9DD2-3D49-8A15-D33AF0A9E9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Vollkorn" pitchFamily="2" charset="0"/>
              </a:defRPr>
            </a:lvl1pPr>
          </a:lstStyle>
          <a:p>
            <a:fld id="{B50CD552-C10E-614A-B810-77E320220E26}" type="datetimeFigureOut">
              <a:rPr lang="en-US" smtClean="0"/>
              <a:pPr/>
              <a:t>10/6/2019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D88453-55E3-C54C-A2DB-2AC770422F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Vollkorn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47BCF5-1DF8-BA4A-9BFE-6F357F0185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Vollkorn" pitchFamily="2" charset="0"/>
              </a:defRPr>
            </a:lvl1pPr>
          </a:lstStyle>
          <a:p>
            <a:fld id="{9998EADF-C030-F84C-ADA0-FD2E39B5A3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306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4" r:id="rId2"/>
    <p:sldLayoutId id="2147483655" r:id="rId3"/>
    <p:sldLayoutId id="2147483669" r:id="rId4"/>
    <p:sldLayoutId id="2147483672" r:id="rId5"/>
    <p:sldLayoutId id="2147483671" r:id="rId6"/>
    <p:sldLayoutId id="2147483661" r:id="rId7"/>
    <p:sldLayoutId id="2147483675" r:id="rId8"/>
    <p:sldLayoutId id="2147483662" r:id="rId9"/>
    <p:sldLayoutId id="2147483670" r:id="rId10"/>
    <p:sldLayoutId id="2147483663" r:id="rId11"/>
    <p:sldLayoutId id="2147483664" r:id="rId12"/>
    <p:sldLayoutId id="2147483673" r:id="rId13"/>
    <p:sldLayoutId id="2147483676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Vollkorn" pitchFamily="2" charset="0"/>
          <a:ea typeface="Lato Semibold" panose="020F0502020204030203" pitchFamily="34" charset="0"/>
          <a:cs typeface="Abhaya Libre SemiBold" panose="02000603000000000000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Vollkorn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Vollkorn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Vollkorn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Vollkorn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Vollkorn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3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4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8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5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9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8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8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14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 /><Relationship Id="rId1" Type="http://schemas.openxmlformats.org/officeDocument/2006/relationships/slideLayout" Target="../slideLayouts/slideLayout14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11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 /><Relationship Id="rId1" Type="http://schemas.openxmlformats.org/officeDocument/2006/relationships/slideLayout" Target="../slideLayouts/slideLayout1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TextBox 233">
            <a:extLst>
              <a:ext uri="{FF2B5EF4-FFF2-40B4-BE49-F238E27FC236}">
                <a16:creationId xmlns:a16="http://schemas.microsoft.com/office/drawing/2014/main" id="{A90D9147-49C0-6A4B-9222-A40E04CA3632}"/>
              </a:ext>
            </a:extLst>
          </p:cNvPr>
          <p:cNvSpPr txBox="1"/>
          <p:nvPr/>
        </p:nvSpPr>
        <p:spPr>
          <a:xfrm>
            <a:off x="2252934" y="1876923"/>
            <a:ext cx="7686131" cy="2033337"/>
          </a:xfrm>
          <a:prstGeom prst="roundRect">
            <a:avLst/>
          </a:prstGeom>
          <a:solidFill>
            <a:schemeClr val="bg1"/>
          </a:solidFill>
          <a:ln w="38100" cap="rnd" cmpd="sng">
            <a:solidFill>
              <a:schemeClr val="tx2">
                <a:alpha val="80000"/>
              </a:schemeClr>
            </a:solidFill>
            <a:prstDash val="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9600" b="1" dirty="0">
                <a:solidFill>
                  <a:srgbClr val="0070C0"/>
                </a:solidFill>
                <a:latin typeface="Children of the Starlight" pitchFamily="2" charset="0"/>
                <a:ea typeface="Vollkorn Semibold" pitchFamily="2" charset="0"/>
              </a:rPr>
              <a:t>September 24, 2019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6A40143-7CCE-A147-85B9-107C026EA7EB}"/>
              </a:ext>
            </a:extLst>
          </p:cNvPr>
          <p:cNvSpPr txBox="1"/>
          <p:nvPr/>
        </p:nvSpPr>
        <p:spPr>
          <a:xfrm>
            <a:off x="4922554" y="4471828"/>
            <a:ext cx="2346890" cy="588884"/>
          </a:xfrm>
          <a:prstGeom prst="roundRect">
            <a:avLst>
              <a:gd name="adj" fmla="val 24562"/>
            </a:avLst>
          </a:prstGeom>
          <a:solidFill>
            <a:schemeClr val="bg1"/>
          </a:solidFill>
          <a:ln w="38100" cap="rnd" cmpd="sng">
            <a:solidFill>
              <a:schemeClr val="tx2">
                <a:alpha val="80000"/>
              </a:schemeClr>
            </a:solidFill>
            <a:prstDash val="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 sz="5400" b="1">
                <a:solidFill>
                  <a:srgbClr val="000000"/>
                </a:solidFill>
                <a:latin typeface="Constantia" panose="02030602050306030303" pitchFamily="18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ES_tradnl" sz="3600" b="0" dirty="0">
                <a:solidFill>
                  <a:srgbClr val="00B050"/>
                </a:solidFill>
                <a:latin typeface="Stencil" panose="040409050D0802020404" pitchFamily="82" charset="0"/>
              </a:rPr>
              <a:t>X IPA 1</a:t>
            </a:r>
          </a:p>
        </p:txBody>
      </p:sp>
    </p:spTree>
    <p:extLst>
      <p:ext uri="{BB962C8B-B14F-4D97-AF65-F5344CB8AC3E}">
        <p14:creationId xmlns:p14="http://schemas.microsoft.com/office/powerpoint/2010/main" val="2179595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TextBox 228">
            <a:extLst>
              <a:ext uri="{FF2B5EF4-FFF2-40B4-BE49-F238E27FC236}">
                <a16:creationId xmlns:a16="http://schemas.microsoft.com/office/drawing/2014/main" id="{10A8AB7B-3F59-8743-B8F2-CED53883274E}"/>
              </a:ext>
            </a:extLst>
          </p:cNvPr>
          <p:cNvSpPr txBox="1"/>
          <p:nvPr/>
        </p:nvSpPr>
        <p:spPr>
          <a:xfrm>
            <a:off x="1239090" y="4027303"/>
            <a:ext cx="4774252" cy="1684383"/>
          </a:xfrm>
          <a:prstGeom prst="roundRect">
            <a:avLst/>
          </a:prstGeom>
          <a:solidFill>
            <a:schemeClr val="bg1"/>
          </a:solidFill>
          <a:ln w="38100" cap="rnd" cmpd="sng">
            <a:solidFill>
              <a:schemeClr val="tx2">
                <a:alpha val="80000"/>
              </a:schemeClr>
            </a:solidFill>
            <a:prstDash val="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 sz="5400" b="1">
                <a:solidFill>
                  <a:srgbClr val="000000"/>
                </a:solidFill>
                <a:latin typeface="Constantia" panose="02030602050306030303" pitchFamily="18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8000" dirty="0" err="1">
                <a:solidFill>
                  <a:srgbClr val="002060"/>
                </a:solidFill>
                <a:latin typeface="Vollkorn" pitchFamily="2" charset="0"/>
              </a:rPr>
              <a:t>Selamat</a:t>
            </a:r>
            <a:r>
              <a:rPr lang="en-US" sz="8000" dirty="0">
                <a:solidFill>
                  <a:srgbClr val="002060"/>
                </a:solidFill>
                <a:latin typeface="Vollkorn" pitchFamily="2" charset="0"/>
              </a:rPr>
              <a:t> </a:t>
            </a:r>
            <a:r>
              <a:rPr lang="en-US" sz="8000" dirty="0" err="1">
                <a:solidFill>
                  <a:srgbClr val="002060"/>
                </a:solidFill>
                <a:latin typeface="Vollkorn" pitchFamily="2" charset="0"/>
              </a:rPr>
              <a:t>Pagi</a:t>
            </a:r>
            <a:r>
              <a:rPr lang="en-US" sz="8000" dirty="0">
                <a:solidFill>
                  <a:srgbClr val="002060"/>
                </a:solidFill>
                <a:latin typeface="Vollkorn" pitchFamily="2" charset="0"/>
              </a:rPr>
              <a:t>!</a:t>
            </a:r>
            <a:endParaRPr lang="en-US" sz="8000" dirty="0">
              <a:solidFill>
                <a:srgbClr val="002060"/>
              </a:solidFill>
              <a:latin typeface="Vollkorn Semibold" pitchFamily="2" charset="0"/>
              <a:ea typeface="Vollkorn Semibold" pitchFamily="2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C9679DFC-6DA2-D54F-8A45-778FCB0DCC92}"/>
              </a:ext>
            </a:extLst>
          </p:cNvPr>
          <p:cNvSpPr txBox="1"/>
          <p:nvPr/>
        </p:nvSpPr>
        <p:spPr>
          <a:xfrm>
            <a:off x="2087882" y="1547252"/>
            <a:ext cx="2995564" cy="923330"/>
          </a:xfrm>
          <a:prstGeom prst="roundRect">
            <a:avLst/>
          </a:prstGeom>
          <a:solidFill>
            <a:schemeClr val="bg1"/>
          </a:solidFill>
          <a:ln w="38100" cap="rnd" cmpd="sng">
            <a:solidFill>
              <a:schemeClr val="tx2">
                <a:alpha val="80000"/>
              </a:schemeClr>
            </a:solidFill>
            <a:prstDash val="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 sz="5400" b="1">
                <a:solidFill>
                  <a:srgbClr val="000000"/>
                </a:solidFill>
                <a:latin typeface="Constantia" panose="02030602050306030303" pitchFamily="18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6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Hello!</a:t>
            </a:r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B496D8D1-D5C8-5140-87BB-096E09CEC541}"/>
              </a:ext>
            </a:extLst>
          </p:cNvPr>
          <p:cNvSpPr txBox="1"/>
          <p:nvPr/>
        </p:nvSpPr>
        <p:spPr>
          <a:xfrm>
            <a:off x="1855664" y="2864715"/>
            <a:ext cx="3475753" cy="761892"/>
          </a:xfrm>
          <a:prstGeom prst="roundRect">
            <a:avLst/>
          </a:prstGeom>
          <a:solidFill>
            <a:schemeClr val="bg1"/>
          </a:solidFill>
          <a:ln w="38100" cap="rnd" cmpd="sng">
            <a:solidFill>
              <a:schemeClr val="tx2">
                <a:alpha val="80000"/>
              </a:schemeClr>
            </a:solidFill>
            <a:prstDash val="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 sz="5400" b="1">
                <a:solidFill>
                  <a:srgbClr val="000000"/>
                </a:solidFill>
                <a:latin typeface="Constantia" panose="02030602050306030303" pitchFamily="18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200" dirty="0">
                <a:solidFill>
                  <a:schemeClr val="tx2"/>
                </a:solidFill>
                <a:latin typeface="Century Gothic" panose="020B0502020202020204" pitchFamily="34" charset="0"/>
                <a:ea typeface="Vollkorn Semibold" pitchFamily="2" charset="0"/>
              </a:rPr>
              <a:t>I am Precious Bernardo</a:t>
            </a:r>
          </a:p>
        </p:txBody>
      </p:sp>
      <p:pic>
        <p:nvPicPr>
          <p:cNvPr id="9" name="Picture Placeholder 8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/>
          <a:srcRect l="27728" r="5606"/>
          <a:stretch/>
        </p:blipFill>
        <p:spPr>
          <a:xfrm rot="16200000">
            <a:off x="6753009" y="1547251"/>
            <a:ext cx="3724275" cy="3724275"/>
          </a:xfrm>
        </p:spPr>
      </p:pic>
    </p:spTree>
    <p:extLst>
      <p:ext uri="{BB962C8B-B14F-4D97-AF65-F5344CB8AC3E}">
        <p14:creationId xmlns:p14="http://schemas.microsoft.com/office/powerpoint/2010/main" val="472338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B9CD399F-23E0-3C4A-B871-1856D5AD4D60}"/>
              </a:ext>
            </a:extLst>
          </p:cNvPr>
          <p:cNvSpPr txBox="1"/>
          <p:nvPr/>
        </p:nvSpPr>
        <p:spPr>
          <a:xfrm>
            <a:off x="1442114" y="4197376"/>
            <a:ext cx="9307772" cy="1313253"/>
          </a:xfrm>
          <a:prstGeom prst="roundRect">
            <a:avLst/>
          </a:prstGeom>
          <a:solidFill>
            <a:schemeClr val="bg1"/>
          </a:solidFill>
          <a:ln w="38100" cap="rnd" cmpd="sng">
            <a:solidFill>
              <a:schemeClr val="tx2">
                <a:alpha val="80000"/>
              </a:schemeClr>
            </a:solidFill>
            <a:prstDash val="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 sz="4800" b="1">
                <a:solidFill>
                  <a:srgbClr val="000000"/>
                </a:solidFill>
                <a:latin typeface="Constantia" panose="02030602050306030303" pitchFamily="18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3600" dirty="0">
                <a:solidFill>
                  <a:srgbClr val="0070C0"/>
                </a:solidFill>
                <a:latin typeface="Britannic Bold" panose="020B0903060703020204" pitchFamily="34" charset="0"/>
              </a:rPr>
              <a:t>Race Migration Process Proto </a:t>
            </a:r>
            <a:r>
              <a:rPr lang="en-US" sz="3600" dirty="0" err="1">
                <a:solidFill>
                  <a:srgbClr val="0070C0"/>
                </a:solidFill>
                <a:latin typeface="Britannic Bold" panose="020B0903060703020204" pitchFamily="34" charset="0"/>
              </a:rPr>
              <a:t>Melayu</a:t>
            </a:r>
            <a:r>
              <a:rPr lang="en-US" sz="3600" dirty="0">
                <a:solidFill>
                  <a:srgbClr val="0070C0"/>
                </a:solidFill>
                <a:latin typeface="Britannic Bold" panose="020B0903060703020204" pitchFamily="34" charset="0"/>
              </a:rPr>
              <a:t>, Malay </a:t>
            </a:r>
            <a:r>
              <a:rPr lang="en-US" sz="3600" dirty="0" err="1">
                <a:solidFill>
                  <a:srgbClr val="0070C0"/>
                </a:solidFill>
                <a:latin typeface="Britannic Bold" panose="020B0903060703020204" pitchFamily="34" charset="0"/>
              </a:rPr>
              <a:t>Deutro</a:t>
            </a:r>
            <a:r>
              <a:rPr lang="en-US" sz="3600" dirty="0">
                <a:solidFill>
                  <a:srgbClr val="0070C0"/>
                </a:solidFill>
                <a:latin typeface="Britannic Bold" panose="020B0903060703020204" pitchFamily="34" charset="0"/>
              </a:rPr>
              <a:t>, and </a:t>
            </a:r>
            <a:r>
              <a:rPr lang="en-US" sz="3600" dirty="0" err="1">
                <a:solidFill>
                  <a:srgbClr val="0070C0"/>
                </a:solidFill>
                <a:latin typeface="Britannic Bold" panose="020B0903060703020204" pitchFamily="34" charset="0"/>
              </a:rPr>
              <a:t>Melanosoid</a:t>
            </a:r>
            <a:r>
              <a:rPr lang="en-US" sz="3600" dirty="0">
                <a:solidFill>
                  <a:srgbClr val="0070C0"/>
                </a:solidFill>
                <a:latin typeface="Britannic Bold" panose="020B0903060703020204" pitchFamily="34" charset="0"/>
              </a:rPr>
              <a:t> to Indonesia</a:t>
            </a:r>
            <a:endParaRPr lang="en-US" sz="3600" b="0" dirty="0">
              <a:solidFill>
                <a:srgbClr val="0070C0"/>
              </a:solidFill>
              <a:latin typeface="Vollkorn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2097C74-47E3-8641-B7A9-8841213445E6}"/>
              </a:ext>
            </a:extLst>
          </p:cNvPr>
          <p:cNvSpPr txBox="1"/>
          <p:nvPr/>
        </p:nvSpPr>
        <p:spPr>
          <a:xfrm>
            <a:off x="2921191" y="1132764"/>
            <a:ext cx="6349618" cy="2634018"/>
          </a:xfrm>
          <a:prstGeom prst="roundRect">
            <a:avLst>
              <a:gd name="adj" fmla="val 14988"/>
            </a:avLst>
          </a:prstGeom>
          <a:solidFill>
            <a:schemeClr val="bg1"/>
          </a:solidFill>
          <a:ln w="38100" cap="rnd" cmpd="sng">
            <a:solidFill>
              <a:schemeClr val="tx2">
                <a:alpha val="80000"/>
              </a:schemeClr>
            </a:solidFill>
            <a:prstDash val="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 sz="5400" b="1">
                <a:solidFill>
                  <a:srgbClr val="000000"/>
                </a:solidFill>
                <a:latin typeface="Constantia" panose="02030602050306030303" pitchFamily="18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19900" dirty="0">
                <a:solidFill>
                  <a:srgbClr val="C00000"/>
                </a:solidFill>
                <a:latin typeface="Children of the Starlight" pitchFamily="2" charset="0"/>
                <a:ea typeface="Vollkorn Semibold" pitchFamily="2" charset="0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113306443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4967" y="177422"/>
            <a:ext cx="11150221" cy="649633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b="1" dirty="0">
                <a:solidFill>
                  <a:schemeClr val="accent3">
                    <a:lumMod val="75000"/>
                  </a:schemeClr>
                </a:solidFill>
                <a:latin typeface="Children of the Starlight" pitchFamily="2" charset="0"/>
              </a:rPr>
              <a:t>Pass the Message</a:t>
            </a:r>
          </a:p>
          <a:p>
            <a:pPr algn="ctr"/>
            <a:r>
              <a:rPr lang="en-US" sz="4800" b="1" dirty="0"/>
              <a:t>Lyrics:</a:t>
            </a:r>
          </a:p>
          <a:p>
            <a:pPr algn="ctr"/>
            <a:r>
              <a:rPr lang="en-US" sz="4400" dirty="0"/>
              <a:t>Fly, fly, fly</a:t>
            </a:r>
          </a:p>
          <a:p>
            <a:pPr algn="ctr"/>
            <a:r>
              <a:rPr lang="en-US" sz="4400" dirty="0"/>
              <a:t>The butterfly</a:t>
            </a:r>
          </a:p>
          <a:p>
            <a:pPr algn="ctr"/>
            <a:r>
              <a:rPr lang="en-US" sz="4400" dirty="0"/>
              <a:t>In the meadow, is flying high</a:t>
            </a:r>
          </a:p>
          <a:p>
            <a:pPr algn="ctr"/>
            <a:r>
              <a:rPr lang="en-US" sz="4400" dirty="0"/>
              <a:t>In the garden, is flying low</a:t>
            </a:r>
          </a:p>
          <a:p>
            <a:pPr algn="ctr"/>
            <a:r>
              <a:rPr lang="en-US" sz="4400" dirty="0"/>
              <a:t>Fly, fly, fly</a:t>
            </a:r>
          </a:p>
          <a:p>
            <a:pPr algn="ctr"/>
            <a:r>
              <a:rPr lang="en-US" sz="4400" dirty="0"/>
              <a:t>The butterfly</a:t>
            </a:r>
          </a:p>
        </p:txBody>
      </p:sp>
    </p:spTree>
    <p:extLst>
      <p:ext uri="{BB962C8B-B14F-4D97-AF65-F5344CB8AC3E}">
        <p14:creationId xmlns:p14="http://schemas.microsoft.com/office/powerpoint/2010/main" val="385634756"/>
      </p:ext>
    </p:extLst>
  </p:cSld>
  <p:clrMapOvr>
    <a:masterClrMapping/>
  </p:clrMapOvr>
  <p:transition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1904938" y="2221104"/>
            <a:ext cx="8246228" cy="2580261"/>
          </a:xfrm>
          <a:prstGeom prst="roundRect">
            <a:avLst/>
          </a:prstGeom>
          <a:solidFill>
            <a:schemeClr val="bg1"/>
          </a:solidFill>
          <a:ln w="38100" cap="rnd" cmpd="sng">
            <a:solidFill>
              <a:schemeClr val="tx2">
                <a:alpha val="80000"/>
              </a:schemeClr>
            </a:solidFill>
            <a:prstDash val="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 sz="4800" b="1">
                <a:solidFill>
                  <a:srgbClr val="000000"/>
                </a:solidFill>
                <a:latin typeface="Constantia" panose="02030602050306030303" pitchFamily="18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8000" dirty="0">
                <a:solidFill>
                  <a:schemeClr val="tx2"/>
                </a:solidFill>
                <a:latin typeface="Children of the Starlight" pitchFamily="2" charset="0"/>
                <a:ea typeface="Vollkorn" pitchFamily="2" charset="0"/>
              </a:rPr>
              <a:t>“Without </a:t>
            </a:r>
            <a:r>
              <a:rPr lang="en-US" sz="8000" dirty="0">
                <a:solidFill>
                  <a:srgbClr val="FF0000"/>
                </a:solidFill>
                <a:latin typeface="Children of the Starlight" pitchFamily="2" charset="0"/>
                <a:ea typeface="Vollkorn" pitchFamily="2" charset="0"/>
              </a:rPr>
              <a:t>history</a:t>
            </a:r>
            <a:r>
              <a:rPr lang="en-US" sz="8000" dirty="0">
                <a:solidFill>
                  <a:schemeClr val="tx2"/>
                </a:solidFill>
                <a:latin typeface="Children of the Starlight" pitchFamily="2" charset="0"/>
                <a:ea typeface="Vollkorn" pitchFamily="2" charset="0"/>
              </a:rPr>
              <a:t>, </a:t>
            </a:r>
          </a:p>
          <a:p>
            <a:r>
              <a:rPr lang="en-US" sz="8000" dirty="0">
                <a:solidFill>
                  <a:schemeClr val="tx2"/>
                </a:solidFill>
                <a:latin typeface="Children of the Starlight" pitchFamily="2" charset="0"/>
                <a:ea typeface="Vollkorn" pitchFamily="2" charset="0"/>
              </a:rPr>
              <a:t>there would be no</a:t>
            </a:r>
            <a:r>
              <a:rPr lang="en-US" sz="8000" dirty="0">
                <a:solidFill>
                  <a:srgbClr val="FF0000"/>
                </a:solidFill>
                <a:latin typeface="Children of the Starlight" pitchFamily="2" charset="0"/>
                <a:ea typeface="Vollkorn" pitchFamily="2" charset="0"/>
              </a:rPr>
              <a:t> future</a:t>
            </a:r>
            <a:r>
              <a:rPr lang="en-US" sz="8000" dirty="0">
                <a:solidFill>
                  <a:schemeClr val="tx2"/>
                </a:solidFill>
                <a:latin typeface="Children of the Starlight" pitchFamily="2" charset="0"/>
                <a:ea typeface="Vollkorn" pitchFamily="2" charset="0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148463153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TextBox 261">
            <a:extLst>
              <a:ext uri="{FF2B5EF4-FFF2-40B4-BE49-F238E27FC236}">
                <a16:creationId xmlns:a16="http://schemas.microsoft.com/office/drawing/2014/main" id="{B1B915CE-9815-BB42-A094-17ACA8E456EF}"/>
              </a:ext>
            </a:extLst>
          </p:cNvPr>
          <p:cNvSpPr txBox="1"/>
          <p:nvPr/>
        </p:nvSpPr>
        <p:spPr>
          <a:xfrm>
            <a:off x="6612833" y="775253"/>
            <a:ext cx="4253949" cy="5155094"/>
          </a:xfrm>
          <a:prstGeom prst="roundRect">
            <a:avLst/>
          </a:prstGeom>
          <a:solidFill>
            <a:schemeClr val="bg1"/>
          </a:solidFill>
          <a:ln w="50800" cap="rnd" cmpd="sng">
            <a:solidFill>
              <a:schemeClr val="tx2">
                <a:alpha val="80000"/>
              </a:schemeClr>
            </a:solidFill>
            <a:prstDash val="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 sz="6000" b="1">
                <a:solidFill>
                  <a:schemeClr val="tx2"/>
                </a:solidFill>
                <a:latin typeface="Constantia" panose="02030602050306030303" pitchFamily="18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7200" dirty="0">
                <a:solidFill>
                  <a:srgbClr val="C00000"/>
                </a:solidFill>
                <a:latin typeface="Children of the Starlight" pitchFamily="2" charset="0"/>
              </a:rPr>
              <a:t>The Style of Life of the </a:t>
            </a:r>
          </a:p>
          <a:p>
            <a:r>
              <a:rPr lang="en-US" sz="7200" dirty="0">
                <a:solidFill>
                  <a:srgbClr val="C00000"/>
                </a:solidFill>
                <a:latin typeface="Children of the Starlight" pitchFamily="2" charset="0"/>
              </a:rPr>
              <a:t>Pre-Historic People in Indonesia</a:t>
            </a:r>
            <a:endParaRPr lang="en-US" sz="16600" dirty="0">
              <a:solidFill>
                <a:srgbClr val="C00000"/>
              </a:solidFill>
              <a:latin typeface="Children of the Starlight" pitchFamily="2" charset="0"/>
              <a:ea typeface="Vollkorn Semibold" pitchFamily="2" charset="0"/>
            </a:endParaRPr>
          </a:p>
        </p:txBody>
      </p:sp>
      <p:pic>
        <p:nvPicPr>
          <p:cNvPr id="4" name="Picture 3" descr="Description: C:\Users\Toshiba\Documents\berburu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2319" y="768627"/>
            <a:ext cx="5038724" cy="2584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Description: C:\Users\Toshiba\Documents\masa bercocok tanam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2319" y="3352800"/>
            <a:ext cx="5038724" cy="27299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7833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Box 62">
            <a:extLst>
              <a:ext uri="{FF2B5EF4-FFF2-40B4-BE49-F238E27FC236}">
                <a16:creationId xmlns:a16="http://schemas.microsoft.com/office/drawing/2014/main" id="{60C170A5-2BCC-1641-AC0F-97230E222901}"/>
              </a:ext>
            </a:extLst>
          </p:cNvPr>
          <p:cNvSpPr txBox="1"/>
          <p:nvPr/>
        </p:nvSpPr>
        <p:spPr>
          <a:xfrm>
            <a:off x="2663686" y="463826"/>
            <a:ext cx="6864626" cy="1431235"/>
          </a:xfrm>
          <a:prstGeom prst="roundRect">
            <a:avLst>
              <a:gd name="adj" fmla="val 22845"/>
            </a:avLst>
          </a:prstGeom>
          <a:solidFill>
            <a:schemeClr val="bg1"/>
          </a:solidFill>
          <a:ln w="38100" cap="rnd" cmpd="sng">
            <a:solidFill>
              <a:schemeClr val="tx2">
                <a:alpha val="80000"/>
              </a:schemeClr>
            </a:solidFill>
            <a:prstDash val="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 sz="2800" b="0">
                <a:solidFill>
                  <a:srgbClr val="000000"/>
                </a:solidFill>
                <a:latin typeface="Constantia" panose="02030602050306030303" pitchFamily="18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9600" b="1" dirty="0">
                <a:solidFill>
                  <a:srgbClr val="7030A0"/>
                </a:solidFill>
                <a:latin typeface="Children of the Starlight" pitchFamily="2" charset="0"/>
                <a:ea typeface="Vollkorn Semibold" pitchFamily="2" charset="0"/>
              </a:rPr>
              <a:t>Learning Objectives</a:t>
            </a:r>
          </a:p>
        </p:txBody>
      </p:sp>
      <p:sp>
        <p:nvSpPr>
          <p:cNvPr id="2" name="Rectangle 1"/>
          <p:cNvSpPr/>
          <p:nvPr/>
        </p:nvSpPr>
        <p:spPr>
          <a:xfrm>
            <a:off x="1258956" y="1991411"/>
            <a:ext cx="9674087" cy="428187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dirty="0">
                <a:latin typeface="Times New Roman" panose="02020603050405020304" pitchFamily="18" charset="0"/>
                <a:ea typeface="SimSun" panose="02010600030101010101" pitchFamily="2" charset="-122"/>
              </a:rPr>
              <a:t>Through Discovery Learning Model, the students are able </a:t>
            </a:r>
            <a:r>
              <a:rPr lang="en-US" sz="3200" dirty="0">
                <a:solidFill>
                  <a:srgbClr val="1F4E79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to understand the results and cultural values of Indonesian Prehistoric communities and their influence in the lives of the nearest environment </a:t>
            </a:r>
            <a:r>
              <a:rPr lang="en-US" sz="3200" dirty="0">
                <a:latin typeface="Times New Roman" panose="02020603050405020304" pitchFamily="18" charset="0"/>
                <a:ea typeface="SimSun" panose="02010600030101010101" pitchFamily="2" charset="-122"/>
              </a:rPr>
              <a:t>and</a:t>
            </a:r>
            <a:r>
              <a:rPr lang="en-US" sz="28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present the results and cultural values of the Indonesian Prehistoric community and their influence on the life of the nearest environment in written form</a:t>
            </a:r>
            <a:endParaRPr lang="en-US" sz="32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16554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104" y="263593"/>
            <a:ext cx="11395835" cy="6349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292974"/>
      </p:ext>
    </p:extLst>
  </p:cSld>
  <p:clrMapOvr>
    <a:masterClrMapping/>
  </p:clrMapOvr>
  <p:transition advClick="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5843" y="2300286"/>
            <a:ext cx="3174725" cy="387522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73357" y="869125"/>
            <a:ext cx="4280451" cy="286232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Stencil" panose="040409050D0802020404" pitchFamily="82" charset="0"/>
              </a:rPr>
              <a:t>Questions I </a:t>
            </a:r>
            <a:r>
              <a:rPr lang="en-US" sz="6000" dirty="0" err="1">
                <a:latin typeface="Stencil" panose="040409050D0802020404" pitchFamily="82" charset="0"/>
              </a:rPr>
              <a:t>wanna</a:t>
            </a:r>
            <a:r>
              <a:rPr lang="en-US" sz="6000" dirty="0">
                <a:latin typeface="Stencil" panose="040409050D0802020404" pitchFamily="82" charset="0"/>
              </a:rPr>
              <a:t> ask…</a:t>
            </a:r>
          </a:p>
        </p:txBody>
      </p:sp>
    </p:spTree>
    <p:extLst>
      <p:ext uri="{BB962C8B-B14F-4D97-AF65-F5344CB8AC3E}">
        <p14:creationId xmlns:p14="http://schemas.microsoft.com/office/powerpoint/2010/main" val="2138339382"/>
      </p:ext>
    </p:extLst>
  </p:cSld>
  <p:clrMapOvr>
    <a:masterClrMapping/>
  </p:clrMapOvr>
  <p:transition advClick="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412301" y="503873"/>
            <a:ext cx="5427552" cy="147732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en-US" sz="9600" b="1" kern="0" dirty="0">
                <a:solidFill>
                  <a:srgbClr val="00B050"/>
                </a:solidFill>
                <a:latin typeface="Children of the Starlight" pitchFamily="2" charset="0"/>
              </a:rPr>
              <a:t>Group Activity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06803" y="1981200"/>
            <a:ext cx="8590547" cy="4225429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Vollkorn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ollkorn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ollkorn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Vollkorn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Vollkorn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3200" dirty="0">
              <a:latin typeface="Century Gothic" panose="020B0502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83096" y="2239617"/>
            <a:ext cx="11277599" cy="40934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400" b="1" u="sng" dirty="0">
                <a:latin typeface="Century Gothic" panose="020B0502020202020204" pitchFamily="34" charset="0"/>
              </a:rPr>
              <a:t>DIRECTIONS: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sz="3600" dirty="0">
                <a:latin typeface="Century Gothic" panose="020B0502020202020204" pitchFamily="34" charset="0"/>
              </a:rPr>
              <a:t>You will be divided into groups with 5-6 members in each group (random counting).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sz="3600" dirty="0">
                <a:latin typeface="Century Gothic" panose="020B0502020202020204" pitchFamily="34" charset="0"/>
              </a:rPr>
              <a:t>Each group will answer the following questions and later on present it in front of the class.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sz="3600" dirty="0">
                <a:latin typeface="Century Gothic" panose="020B0502020202020204" pitchFamily="34" charset="0"/>
              </a:rPr>
              <a:t>You are given 20 minutes to prepare and complete the graphic organizer.</a:t>
            </a:r>
          </a:p>
        </p:txBody>
      </p:sp>
    </p:spTree>
    <p:extLst>
      <p:ext uri="{BB962C8B-B14F-4D97-AF65-F5344CB8AC3E}">
        <p14:creationId xmlns:p14="http://schemas.microsoft.com/office/powerpoint/2010/main" val="23952024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412301" y="148084"/>
            <a:ext cx="5427552" cy="110799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en-US" sz="7200" b="1" kern="0" dirty="0">
                <a:solidFill>
                  <a:srgbClr val="C00000"/>
                </a:solidFill>
                <a:latin typeface="Children of the Starlight" pitchFamily="2" charset="0"/>
              </a:rPr>
              <a:t>Graphic Organizer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06803" y="1981200"/>
            <a:ext cx="8590547" cy="4225429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Vollkorn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ollkorn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ollkorn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Vollkorn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Vollkorn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3200" dirty="0">
              <a:latin typeface="Century Gothic" panose="020B0502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534" y="1431235"/>
            <a:ext cx="9205085" cy="5168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4751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428461" y="1152941"/>
            <a:ext cx="7999780" cy="25545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en-US" sz="16600" b="1" kern="0" dirty="0">
                <a:solidFill>
                  <a:srgbClr val="7030A0"/>
                </a:solidFill>
                <a:latin typeface="Children of the Starlight" pitchFamily="2" charset="0"/>
              </a:rPr>
              <a:t>Conclusion…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2256183" y="3396059"/>
            <a:ext cx="7999780" cy="14773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en-US" sz="9600" b="1" kern="0" dirty="0">
                <a:solidFill>
                  <a:srgbClr val="C00000"/>
                </a:solidFill>
                <a:latin typeface="Children of the Starlight" pitchFamily="2" charset="0"/>
              </a:rPr>
              <a:t>I learned about…</a:t>
            </a:r>
          </a:p>
        </p:txBody>
      </p:sp>
    </p:spTree>
    <p:extLst>
      <p:ext uri="{BB962C8B-B14F-4D97-AF65-F5344CB8AC3E}">
        <p14:creationId xmlns:p14="http://schemas.microsoft.com/office/powerpoint/2010/main" val="35450473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1" y="247649"/>
            <a:ext cx="10515599" cy="6365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0477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30695" y="1910695"/>
            <a:ext cx="11330609" cy="440120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PH" sz="4000" dirty="0">
                <a:latin typeface="Century Gothic" panose="020B0502020202020204" pitchFamily="34" charset="0"/>
              </a:rPr>
              <a:t>_____1. Life is always nomadic.</a:t>
            </a:r>
            <a:endParaRPr lang="en-US" sz="4000" dirty="0">
              <a:latin typeface="Century Gothic" panose="020B0502020202020204" pitchFamily="34" charset="0"/>
            </a:endParaRPr>
          </a:p>
          <a:p>
            <a:r>
              <a:rPr lang="en-PH" sz="4000" dirty="0">
                <a:latin typeface="Century Gothic" panose="020B0502020202020204" pitchFamily="34" charset="0"/>
              </a:rPr>
              <a:t>_____2. Live in large groups in a village.</a:t>
            </a:r>
            <a:endParaRPr lang="en-US" sz="4000" dirty="0">
              <a:latin typeface="Century Gothic" panose="020B0502020202020204" pitchFamily="34" charset="0"/>
            </a:endParaRPr>
          </a:p>
          <a:p>
            <a:r>
              <a:rPr lang="en-PH" sz="4000" dirty="0">
                <a:latin typeface="Century Gothic" panose="020B0502020202020204" pitchFamily="34" charset="0"/>
              </a:rPr>
              <a:t>_____3. There are tribal leaders who are chosen.</a:t>
            </a:r>
            <a:endParaRPr lang="en-US" sz="4000" dirty="0">
              <a:latin typeface="Century Gothic" panose="020B0502020202020204" pitchFamily="34" charset="0"/>
            </a:endParaRPr>
          </a:p>
          <a:p>
            <a:r>
              <a:rPr lang="en-PH" sz="4000" dirty="0">
                <a:latin typeface="Century Gothic" panose="020B0502020202020204" pitchFamily="34" charset="0"/>
              </a:rPr>
              <a:t>_____4. Live in small groups between 10 to 15 people.</a:t>
            </a:r>
            <a:endParaRPr lang="en-US" sz="4000" dirty="0">
              <a:latin typeface="Century Gothic" panose="020B0502020202020204" pitchFamily="34" charset="0"/>
            </a:endParaRPr>
          </a:p>
          <a:p>
            <a:r>
              <a:rPr lang="en-PH" sz="4000" dirty="0">
                <a:latin typeface="Century Gothic" panose="020B0502020202020204" pitchFamily="34" charset="0"/>
              </a:rPr>
              <a:t>_____5. Barter exchange.</a:t>
            </a:r>
            <a:endParaRPr lang="en-US" sz="4000" dirty="0">
              <a:latin typeface="Century Gothic" panose="020B0502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51652" y="452319"/>
            <a:ext cx="7288696" cy="13234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C00000"/>
                </a:solidFill>
              </a:rPr>
              <a:t>O= Hunting and Gathering Period</a:t>
            </a:r>
          </a:p>
          <a:p>
            <a:r>
              <a:rPr lang="en-US" sz="4000" b="1" dirty="0">
                <a:solidFill>
                  <a:srgbClr val="C00000"/>
                </a:solidFill>
              </a:rPr>
              <a:t>X= Farming Period</a:t>
            </a:r>
          </a:p>
        </p:txBody>
      </p:sp>
    </p:spTree>
    <p:extLst>
      <p:ext uri="{BB962C8B-B14F-4D97-AF65-F5344CB8AC3E}">
        <p14:creationId xmlns:p14="http://schemas.microsoft.com/office/powerpoint/2010/main" val="7759819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84313" y="848140"/>
            <a:ext cx="10969487" cy="529375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u="sng" dirty="0"/>
              <a:t>SHORT ESSAY</a:t>
            </a:r>
            <a:endParaRPr lang="en-US" sz="5400" dirty="0"/>
          </a:p>
          <a:p>
            <a:r>
              <a:rPr lang="en-US" sz="4400" i="1" dirty="0"/>
              <a:t>What is the relevance of studying the history of Indonesia to your present and future?</a:t>
            </a:r>
          </a:p>
          <a:p>
            <a:r>
              <a:rPr lang="en-US" sz="2800" dirty="0"/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20791657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1609086" y="2169804"/>
            <a:ext cx="4066024" cy="4239395"/>
          </a:xfrm>
          <a:prstGeom prst="roundRect">
            <a:avLst/>
          </a:prstGeom>
          <a:solidFill>
            <a:schemeClr val="bg1"/>
          </a:solidFill>
          <a:ln w="38100" cap="rnd" cmpd="sng">
            <a:solidFill>
              <a:schemeClr val="tx2">
                <a:alpha val="80000"/>
              </a:schemeClr>
            </a:solidFill>
            <a:prstDash val="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 sz="6000" b="1">
                <a:solidFill>
                  <a:schemeClr val="tx2"/>
                </a:solidFill>
                <a:latin typeface="Constantia" panose="02030602050306030303" pitchFamily="18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5400" dirty="0">
                <a:latin typeface="Vollkorn Semibold" pitchFamily="2" charset="0"/>
                <a:ea typeface="Vollkorn Semibold" pitchFamily="2" charset="0"/>
              </a:rPr>
              <a:t>1. </a:t>
            </a:r>
            <a:r>
              <a:rPr lang="en-US" sz="5400" dirty="0">
                <a:latin typeface="Segoe Print" panose="02000600000000000000" pitchFamily="2" charset="0"/>
                <a:ea typeface="Vollkorn Semibold" pitchFamily="2" charset="0"/>
              </a:rPr>
              <a:t>O</a:t>
            </a:r>
          </a:p>
          <a:p>
            <a:r>
              <a:rPr lang="en-US" sz="5400" dirty="0">
                <a:latin typeface="Vollkorn Semibold" pitchFamily="2" charset="0"/>
                <a:ea typeface="Vollkorn Semibold" pitchFamily="2" charset="0"/>
              </a:rPr>
              <a:t>2. </a:t>
            </a:r>
            <a:r>
              <a:rPr lang="en-US" sz="5400" dirty="0">
                <a:latin typeface="Segoe Print" panose="02000600000000000000" pitchFamily="2" charset="0"/>
                <a:ea typeface="Vollkorn Semibold" pitchFamily="2" charset="0"/>
              </a:rPr>
              <a:t>X</a:t>
            </a:r>
          </a:p>
          <a:p>
            <a:r>
              <a:rPr lang="en-US" sz="5400" dirty="0">
                <a:latin typeface="Vollkorn Semibold" pitchFamily="2" charset="0"/>
                <a:ea typeface="Vollkorn Semibold" pitchFamily="2" charset="0"/>
              </a:rPr>
              <a:t>3. </a:t>
            </a:r>
            <a:r>
              <a:rPr lang="en-US" sz="5400" dirty="0">
                <a:latin typeface="Segoe Print" panose="02000600000000000000" pitchFamily="2" charset="0"/>
                <a:ea typeface="Vollkorn Semibold" pitchFamily="2" charset="0"/>
              </a:rPr>
              <a:t>X</a:t>
            </a:r>
          </a:p>
          <a:p>
            <a:r>
              <a:rPr lang="en-US" sz="5400" dirty="0">
                <a:latin typeface="Vollkorn Semibold" pitchFamily="2" charset="0"/>
                <a:ea typeface="Vollkorn Semibold" pitchFamily="2" charset="0"/>
              </a:rPr>
              <a:t>4. </a:t>
            </a:r>
            <a:r>
              <a:rPr lang="en-US" sz="5400" dirty="0">
                <a:latin typeface="Segoe Print" panose="02000600000000000000" pitchFamily="2" charset="0"/>
                <a:ea typeface="Vollkorn Semibold" pitchFamily="2" charset="0"/>
              </a:rPr>
              <a:t>O</a:t>
            </a:r>
          </a:p>
          <a:p>
            <a:r>
              <a:rPr lang="en-US" sz="5400" dirty="0">
                <a:latin typeface="Vollkorn Semibold" pitchFamily="2" charset="0"/>
                <a:ea typeface="Vollkorn Semibold" pitchFamily="2" charset="0"/>
              </a:rPr>
              <a:t>5. </a:t>
            </a:r>
            <a:r>
              <a:rPr lang="en-US" sz="5400" dirty="0">
                <a:latin typeface="Segoe Print" panose="02000600000000000000" pitchFamily="2" charset="0"/>
                <a:ea typeface="Vollkorn Semibold" pitchFamily="2" charset="0"/>
              </a:rPr>
              <a:t>X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1518831" y="857841"/>
            <a:ext cx="4246535" cy="976961"/>
          </a:xfrm>
          <a:prstGeom prst="roundRect">
            <a:avLst/>
          </a:prstGeom>
          <a:solidFill>
            <a:schemeClr val="bg1"/>
          </a:solidFill>
          <a:ln w="38100" cap="rnd" cmpd="sng">
            <a:solidFill>
              <a:schemeClr val="tx2">
                <a:alpha val="80000"/>
              </a:schemeClr>
            </a:solidFill>
            <a:prstDash val="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 sz="4400" b="1">
                <a:solidFill>
                  <a:schemeClr val="tx2"/>
                </a:solidFill>
                <a:latin typeface="Constantia" panose="02030602050306030303" pitchFamily="18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6000" dirty="0">
                <a:solidFill>
                  <a:srgbClr val="C00000"/>
                </a:solidFill>
                <a:latin typeface="Vollkorn" pitchFamily="2" charset="0"/>
              </a:rPr>
              <a:t>Key Answer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B0356381-55C8-474E-B252-A2DA2FF565A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22331" r="2233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0913353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4D0ABB22-F19E-444A-9144-E9A1448800A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t="7808" b="7808"/>
          <a:stretch>
            <a:fillRect/>
          </a:stretch>
        </p:blipFill>
        <p:spPr/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4D940F5-1563-8D4E-B9B4-039F9035D160}"/>
              </a:ext>
            </a:extLst>
          </p:cNvPr>
          <p:cNvSpPr/>
          <p:nvPr/>
        </p:nvSpPr>
        <p:spPr>
          <a:xfrm>
            <a:off x="2588114" y="1704753"/>
            <a:ext cx="7015771" cy="3448493"/>
          </a:xfrm>
          <a:prstGeom prst="roundRect">
            <a:avLst>
              <a:gd name="adj" fmla="val 24724"/>
            </a:avLst>
          </a:prstGeom>
          <a:solidFill>
            <a:schemeClr val="bg1"/>
          </a:solidFill>
          <a:ln w="38100" cap="rnd" cmpd="sng">
            <a:solidFill>
              <a:schemeClr val="tx2">
                <a:alpha val="80000"/>
              </a:schemeClr>
            </a:solidFill>
            <a:prstDash val="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1500" b="1" dirty="0">
                <a:solidFill>
                  <a:schemeClr val="accent3">
                    <a:lumMod val="75000"/>
                  </a:schemeClr>
                </a:solidFill>
                <a:latin typeface="Children of the Starlight" pitchFamily="2" charset="0"/>
                <a:ea typeface="Vollkorn Semibold" pitchFamily="2" charset="0"/>
              </a:rPr>
              <a:t>Thank You, </a:t>
            </a:r>
          </a:p>
          <a:p>
            <a:pPr algn="ctr"/>
            <a:r>
              <a:rPr lang="en-US" sz="11500" b="1" dirty="0">
                <a:solidFill>
                  <a:schemeClr val="accent3">
                    <a:lumMod val="75000"/>
                  </a:schemeClr>
                </a:solidFill>
                <a:latin typeface="Children of the Starlight" pitchFamily="2" charset="0"/>
                <a:ea typeface="Vollkorn Semibold" pitchFamily="2" charset="0"/>
              </a:rPr>
              <a:t>Science </a:t>
            </a:r>
            <a:r>
              <a:rPr lang="en-US" sz="8800" b="1" dirty="0">
                <a:solidFill>
                  <a:schemeClr val="accent3">
                    <a:lumMod val="75000"/>
                  </a:schemeClr>
                </a:solidFill>
                <a:latin typeface="Adreena Script Demo" pitchFamily="2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sz="11500" b="1" dirty="0">
                <a:solidFill>
                  <a:schemeClr val="accent3">
                    <a:lumMod val="75000"/>
                  </a:schemeClr>
                </a:solidFill>
                <a:latin typeface="Children of the Starlight" pitchFamily="2" charset="0"/>
                <a:ea typeface="Vollkorn Semibold" pitchFamily="2" charset="0"/>
              </a:rPr>
              <a:t> </a:t>
            </a:r>
            <a:r>
              <a:rPr lang="en-US" sz="11500" b="1" dirty="0">
                <a:solidFill>
                  <a:schemeClr val="accent3">
                    <a:lumMod val="75000"/>
                  </a:schemeClr>
                </a:solidFill>
                <a:latin typeface="Children of the Starlight" pitchFamily="2" charset="0"/>
                <a:ea typeface="Vollkorn Semibold" pitchFamily="2" charset="0"/>
                <a:sym typeface="Wingdings" panose="05000000000000000000" pitchFamily="2" charset="2"/>
              </a:rPr>
              <a:t></a:t>
            </a:r>
            <a:endParaRPr lang="en-US" sz="11500" b="1" dirty="0">
              <a:solidFill>
                <a:schemeClr val="accent3">
                  <a:lumMod val="75000"/>
                </a:schemeClr>
              </a:solidFill>
              <a:latin typeface="Children of the Starlight" pitchFamily="2" charset="0"/>
              <a:ea typeface="Vollkorn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250533"/>
      </p:ext>
    </p:extLst>
  </p:cSld>
  <p:clrMapOvr>
    <a:masterClrMapping/>
  </p:clrMapOvr>
  <p:transition advClick="0"/>
</p:sld>
</file>

<file path=ppt/theme/theme1.xml><?xml version="1.0" encoding="utf-8"?>
<a:theme xmlns:a="http://schemas.openxmlformats.org/drawingml/2006/main" name="Office Theme">
  <a:themeElements>
    <a:clrScheme name="Custom 10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2D549B"/>
      </a:accent1>
      <a:accent2>
        <a:srgbClr val="31CCE9"/>
      </a:accent2>
      <a:accent3>
        <a:srgbClr val="F04898"/>
      </a:accent3>
      <a:accent4>
        <a:srgbClr val="179E86"/>
      </a:accent4>
      <a:accent5>
        <a:srgbClr val="FEC070"/>
      </a:accent5>
      <a:accent6>
        <a:srgbClr val="CFC5BF"/>
      </a:accent6>
      <a:hlink>
        <a:srgbClr val="DFE3E6"/>
      </a:hlink>
      <a:folHlink>
        <a:srgbClr val="9AA2A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2635</TotalTime>
  <Words>312</Words>
  <Application>Microsoft Office PowerPoint</Application>
  <PresentationFormat>Widescreen</PresentationFormat>
  <Paragraphs>51</Paragraphs>
  <Slides>17</Slides>
  <Notes>5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Jetfabrik Design</dc:creator>
  <cp:lastModifiedBy>bernardo.petuta@gmail.com</cp:lastModifiedBy>
  <cp:revision>267</cp:revision>
  <dcterms:created xsi:type="dcterms:W3CDTF">2018-12-21T22:04:22Z</dcterms:created>
  <dcterms:modified xsi:type="dcterms:W3CDTF">2019-10-06T12:44:41Z</dcterms:modified>
</cp:coreProperties>
</file>